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437" r:id="rId2"/>
    <p:sldId id="426" r:id="rId3"/>
    <p:sldId id="438" r:id="rId4"/>
    <p:sldId id="447" r:id="rId5"/>
    <p:sldId id="446" r:id="rId6"/>
    <p:sldId id="439" r:id="rId7"/>
    <p:sldId id="442" r:id="rId8"/>
    <p:sldId id="444" r:id="rId9"/>
    <p:sldId id="445" r:id="rId10"/>
    <p:sldId id="425" r:id="rId11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80F0F"/>
    <a:srgbClr val="6E6452"/>
    <a:srgbClr val="00487E"/>
    <a:srgbClr val="BABB93"/>
    <a:srgbClr val="999999"/>
    <a:srgbClr val="E5DBA1"/>
    <a:srgbClr val="BABA93"/>
    <a:srgbClr val="DEDEAF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8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916" y="36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E78A8-CBAE-4E42-9486-235EF81FDAE0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70544D2-9A36-4005-AB42-EBF3AE6B396B}">
      <dgm:prSet phldrT="[Texte]"/>
      <dgm:spPr/>
      <dgm:t>
        <a:bodyPr/>
        <a:lstStyle/>
        <a:p>
          <a:r>
            <a:rPr lang="fr-FR" dirty="0"/>
            <a:t>Décret</a:t>
          </a:r>
        </a:p>
      </dgm:t>
    </dgm:pt>
    <dgm:pt modelId="{86C33E03-8E49-4789-AD60-F088C6E9B420}" type="parTrans" cxnId="{F9F484E4-8311-47B6-BF99-D983666084C2}">
      <dgm:prSet/>
      <dgm:spPr/>
      <dgm:t>
        <a:bodyPr/>
        <a:lstStyle/>
        <a:p>
          <a:endParaRPr lang="fr-FR"/>
        </a:p>
      </dgm:t>
    </dgm:pt>
    <dgm:pt modelId="{BD556BFC-AA9F-433C-BC3E-24ADF4653FC9}" type="sibTrans" cxnId="{F9F484E4-8311-47B6-BF99-D983666084C2}">
      <dgm:prSet/>
      <dgm:spPr/>
      <dgm:t>
        <a:bodyPr/>
        <a:lstStyle/>
        <a:p>
          <a:endParaRPr lang="fr-FR"/>
        </a:p>
      </dgm:t>
    </dgm:pt>
    <dgm:pt modelId="{D74C5EB2-C883-4BAC-AF58-1B85E09E9917}">
      <dgm:prSet phldrT="[Texte]"/>
      <dgm:spPr/>
      <dgm:t>
        <a:bodyPr/>
        <a:lstStyle/>
        <a:p>
          <a:r>
            <a:rPr lang="fr-FR" dirty="0"/>
            <a:t>Journée</a:t>
          </a:r>
        </a:p>
      </dgm:t>
    </dgm:pt>
    <dgm:pt modelId="{F2F2D6EC-E4E0-41A5-82A9-CF59E8DBDF6A}" type="parTrans" cxnId="{FA644130-CA6E-49DF-AB6F-95010ABED6DB}">
      <dgm:prSet/>
      <dgm:spPr/>
      <dgm:t>
        <a:bodyPr/>
        <a:lstStyle/>
        <a:p>
          <a:endParaRPr lang="fr-FR"/>
        </a:p>
      </dgm:t>
    </dgm:pt>
    <dgm:pt modelId="{B234B6E5-7A97-4BAA-A976-6B1DD0914749}" type="sibTrans" cxnId="{FA644130-CA6E-49DF-AB6F-95010ABED6DB}">
      <dgm:prSet/>
      <dgm:spPr/>
      <dgm:t>
        <a:bodyPr/>
        <a:lstStyle/>
        <a:p>
          <a:endParaRPr lang="fr-FR"/>
        </a:p>
      </dgm:t>
    </dgm:pt>
    <dgm:pt modelId="{B5284493-E6E4-4EE0-B0F4-F5A15B1171E1}">
      <dgm:prSet phldrT="[Texte]"/>
      <dgm:spPr/>
      <dgm:t>
        <a:bodyPr/>
        <a:lstStyle/>
        <a:p>
          <a:r>
            <a:rPr lang="fr-FR" dirty="0"/>
            <a:t>Conférence</a:t>
          </a:r>
        </a:p>
      </dgm:t>
    </dgm:pt>
    <dgm:pt modelId="{E1D306B5-2194-4116-B191-C342204C7F08}" type="parTrans" cxnId="{279990BD-2B59-47A6-89B4-60E0D03FD007}">
      <dgm:prSet/>
      <dgm:spPr/>
      <dgm:t>
        <a:bodyPr/>
        <a:lstStyle/>
        <a:p>
          <a:endParaRPr lang="fr-FR"/>
        </a:p>
      </dgm:t>
    </dgm:pt>
    <dgm:pt modelId="{DC89C319-8293-487C-A185-EB052BA0E31B}" type="sibTrans" cxnId="{279990BD-2B59-47A6-89B4-60E0D03FD007}">
      <dgm:prSet/>
      <dgm:spPr/>
      <dgm:t>
        <a:bodyPr/>
        <a:lstStyle/>
        <a:p>
          <a:endParaRPr lang="fr-FR"/>
        </a:p>
      </dgm:t>
    </dgm:pt>
    <dgm:pt modelId="{3E632C54-2485-498D-898B-E6C23E327BFE}" type="pres">
      <dgm:prSet presAssocID="{872E78A8-CBAE-4E42-9486-235EF81FDAE0}" presName="rootnode" presStyleCnt="0">
        <dgm:presLayoutVars>
          <dgm:chMax/>
          <dgm:chPref/>
          <dgm:dir/>
          <dgm:animLvl val="lvl"/>
        </dgm:presLayoutVars>
      </dgm:prSet>
      <dgm:spPr/>
    </dgm:pt>
    <dgm:pt modelId="{C7F6056B-653D-48F4-8415-34BB1F36536A}" type="pres">
      <dgm:prSet presAssocID="{A70544D2-9A36-4005-AB42-EBF3AE6B396B}" presName="composite" presStyleCnt="0"/>
      <dgm:spPr/>
    </dgm:pt>
    <dgm:pt modelId="{97424BC9-E593-4ADD-B3DE-D98DFEFB50C8}" type="pres">
      <dgm:prSet presAssocID="{A70544D2-9A36-4005-AB42-EBF3AE6B396B}" presName="LShape" presStyleLbl="alignNode1" presStyleIdx="0" presStyleCnt="5"/>
      <dgm:spPr/>
    </dgm:pt>
    <dgm:pt modelId="{6BCA5B9E-1BBE-49FF-B3D9-A50D65146C46}" type="pres">
      <dgm:prSet presAssocID="{A70544D2-9A36-4005-AB42-EBF3AE6B39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2303F0C-1EB8-4CB8-8347-5EDC728261AA}" type="pres">
      <dgm:prSet presAssocID="{A70544D2-9A36-4005-AB42-EBF3AE6B396B}" presName="Triangle" presStyleLbl="alignNode1" presStyleIdx="1" presStyleCnt="5"/>
      <dgm:spPr/>
    </dgm:pt>
    <dgm:pt modelId="{F3DA8D26-E2E6-4D83-A4E0-1B27F35733A9}" type="pres">
      <dgm:prSet presAssocID="{BD556BFC-AA9F-433C-BC3E-24ADF4653FC9}" presName="sibTrans" presStyleCnt="0"/>
      <dgm:spPr/>
    </dgm:pt>
    <dgm:pt modelId="{21B43BB0-5C0E-44D7-B171-3E638F5C6B9E}" type="pres">
      <dgm:prSet presAssocID="{BD556BFC-AA9F-433C-BC3E-24ADF4653FC9}" presName="space" presStyleCnt="0"/>
      <dgm:spPr/>
    </dgm:pt>
    <dgm:pt modelId="{1E178E74-91B6-46EA-91CD-5C8599A91FF1}" type="pres">
      <dgm:prSet presAssocID="{D74C5EB2-C883-4BAC-AF58-1B85E09E9917}" presName="composite" presStyleCnt="0"/>
      <dgm:spPr/>
    </dgm:pt>
    <dgm:pt modelId="{FC4A8382-235C-435E-BEE8-230499BE095D}" type="pres">
      <dgm:prSet presAssocID="{D74C5EB2-C883-4BAC-AF58-1B85E09E9917}" presName="LShape" presStyleLbl="alignNode1" presStyleIdx="2" presStyleCnt="5"/>
      <dgm:spPr/>
    </dgm:pt>
    <dgm:pt modelId="{FBAE50E5-A3BD-4DE3-A560-E61FC3BF2634}" type="pres">
      <dgm:prSet presAssocID="{D74C5EB2-C883-4BAC-AF58-1B85E09E9917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544939E4-828A-4814-937A-3CC15E0EFEC4}" type="pres">
      <dgm:prSet presAssocID="{D74C5EB2-C883-4BAC-AF58-1B85E09E9917}" presName="Triangle" presStyleLbl="alignNode1" presStyleIdx="3" presStyleCnt="5"/>
      <dgm:spPr/>
    </dgm:pt>
    <dgm:pt modelId="{A09496AF-3D15-4006-9FA4-928F7D30F8F6}" type="pres">
      <dgm:prSet presAssocID="{B234B6E5-7A97-4BAA-A976-6B1DD0914749}" presName="sibTrans" presStyleCnt="0"/>
      <dgm:spPr/>
    </dgm:pt>
    <dgm:pt modelId="{54C63FA6-6369-446E-A2FF-653D0D1CE4DF}" type="pres">
      <dgm:prSet presAssocID="{B234B6E5-7A97-4BAA-A976-6B1DD0914749}" presName="space" presStyleCnt="0"/>
      <dgm:spPr/>
    </dgm:pt>
    <dgm:pt modelId="{3749482E-52E9-4231-BE12-421F653B5F4C}" type="pres">
      <dgm:prSet presAssocID="{B5284493-E6E4-4EE0-B0F4-F5A15B1171E1}" presName="composite" presStyleCnt="0"/>
      <dgm:spPr/>
    </dgm:pt>
    <dgm:pt modelId="{4144F914-5946-4397-A1AF-F0700A86DDAA}" type="pres">
      <dgm:prSet presAssocID="{B5284493-E6E4-4EE0-B0F4-F5A15B1171E1}" presName="LShape" presStyleLbl="alignNode1" presStyleIdx="4" presStyleCnt="5"/>
      <dgm:spPr/>
    </dgm:pt>
    <dgm:pt modelId="{BE6A3938-DA94-49DC-A758-9032FB1B06BA}" type="pres">
      <dgm:prSet presAssocID="{B5284493-E6E4-4EE0-B0F4-F5A15B1171E1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D0DC6417-6D86-4400-BC78-30F31B454DCC}" type="presOf" srcId="{872E78A8-CBAE-4E42-9486-235EF81FDAE0}" destId="{3E632C54-2485-498D-898B-E6C23E327BFE}" srcOrd="0" destOrd="0" presId="urn:microsoft.com/office/officeart/2009/3/layout/StepUpProcess"/>
    <dgm:cxn modelId="{FA644130-CA6E-49DF-AB6F-95010ABED6DB}" srcId="{872E78A8-CBAE-4E42-9486-235EF81FDAE0}" destId="{D74C5EB2-C883-4BAC-AF58-1B85E09E9917}" srcOrd="1" destOrd="0" parTransId="{F2F2D6EC-E4E0-41A5-82A9-CF59E8DBDF6A}" sibTransId="{B234B6E5-7A97-4BAA-A976-6B1DD0914749}"/>
    <dgm:cxn modelId="{02261E34-CE57-4F1A-BCF7-1CB3237B00D7}" type="presOf" srcId="{A70544D2-9A36-4005-AB42-EBF3AE6B396B}" destId="{6BCA5B9E-1BBE-49FF-B3D9-A50D65146C46}" srcOrd="0" destOrd="0" presId="urn:microsoft.com/office/officeart/2009/3/layout/StepUpProcess"/>
    <dgm:cxn modelId="{2FEE2A56-B3A8-4EFE-9D88-BE5D41DAA885}" type="presOf" srcId="{B5284493-E6E4-4EE0-B0F4-F5A15B1171E1}" destId="{BE6A3938-DA94-49DC-A758-9032FB1B06BA}" srcOrd="0" destOrd="0" presId="urn:microsoft.com/office/officeart/2009/3/layout/StepUpProcess"/>
    <dgm:cxn modelId="{279990BD-2B59-47A6-89B4-60E0D03FD007}" srcId="{872E78A8-CBAE-4E42-9486-235EF81FDAE0}" destId="{B5284493-E6E4-4EE0-B0F4-F5A15B1171E1}" srcOrd="2" destOrd="0" parTransId="{E1D306B5-2194-4116-B191-C342204C7F08}" sibTransId="{DC89C319-8293-487C-A185-EB052BA0E31B}"/>
    <dgm:cxn modelId="{D72C3ACB-49D6-455E-8F46-C7360352A489}" type="presOf" srcId="{D74C5EB2-C883-4BAC-AF58-1B85E09E9917}" destId="{FBAE50E5-A3BD-4DE3-A560-E61FC3BF2634}" srcOrd="0" destOrd="0" presId="urn:microsoft.com/office/officeart/2009/3/layout/StepUpProcess"/>
    <dgm:cxn modelId="{F9F484E4-8311-47B6-BF99-D983666084C2}" srcId="{872E78A8-CBAE-4E42-9486-235EF81FDAE0}" destId="{A70544D2-9A36-4005-AB42-EBF3AE6B396B}" srcOrd="0" destOrd="0" parTransId="{86C33E03-8E49-4789-AD60-F088C6E9B420}" sibTransId="{BD556BFC-AA9F-433C-BC3E-24ADF4653FC9}"/>
    <dgm:cxn modelId="{C4112153-353E-40B0-9378-1AEF88E84D28}" type="presParOf" srcId="{3E632C54-2485-498D-898B-E6C23E327BFE}" destId="{C7F6056B-653D-48F4-8415-34BB1F36536A}" srcOrd="0" destOrd="0" presId="urn:microsoft.com/office/officeart/2009/3/layout/StepUpProcess"/>
    <dgm:cxn modelId="{84B73BCB-3996-4065-89C8-CA23DA45CE29}" type="presParOf" srcId="{C7F6056B-653D-48F4-8415-34BB1F36536A}" destId="{97424BC9-E593-4ADD-B3DE-D98DFEFB50C8}" srcOrd="0" destOrd="0" presId="urn:microsoft.com/office/officeart/2009/3/layout/StepUpProcess"/>
    <dgm:cxn modelId="{7FED6BB6-5710-4867-8EEB-E3598FCF3095}" type="presParOf" srcId="{C7F6056B-653D-48F4-8415-34BB1F36536A}" destId="{6BCA5B9E-1BBE-49FF-B3D9-A50D65146C46}" srcOrd="1" destOrd="0" presId="urn:microsoft.com/office/officeart/2009/3/layout/StepUpProcess"/>
    <dgm:cxn modelId="{E871CC32-808A-4422-B267-F44609C7A28B}" type="presParOf" srcId="{C7F6056B-653D-48F4-8415-34BB1F36536A}" destId="{12303F0C-1EB8-4CB8-8347-5EDC728261AA}" srcOrd="2" destOrd="0" presId="urn:microsoft.com/office/officeart/2009/3/layout/StepUpProcess"/>
    <dgm:cxn modelId="{A0F10027-C73A-4E17-A87D-9E697BF650BC}" type="presParOf" srcId="{3E632C54-2485-498D-898B-E6C23E327BFE}" destId="{F3DA8D26-E2E6-4D83-A4E0-1B27F35733A9}" srcOrd="1" destOrd="0" presId="urn:microsoft.com/office/officeart/2009/3/layout/StepUpProcess"/>
    <dgm:cxn modelId="{A95E1A46-27B3-4D0F-859D-E965ECE50399}" type="presParOf" srcId="{F3DA8D26-E2E6-4D83-A4E0-1B27F35733A9}" destId="{21B43BB0-5C0E-44D7-B171-3E638F5C6B9E}" srcOrd="0" destOrd="0" presId="urn:microsoft.com/office/officeart/2009/3/layout/StepUpProcess"/>
    <dgm:cxn modelId="{F6AFC0FF-2A43-48B1-A419-C869F24E7B30}" type="presParOf" srcId="{3E632C54-2485-498D-898B-E6C23E327BFE}" destId="{1E178E74-91B6-46EA-91CD-5C8599A91FF1}" srcOrd="2" destOrd="0" presId="urn:microsoft.com/office/officeart/2009/3/layout/StepUpProcess"/>
    <dgm:cxn modelId="{89032C34-14D1-48FB-9C6C-AD8D76DF9EE9}" type="presParOf" srcId="{1E178E74-91B6-46EA-91CD-5C8599A91FF1}" destId="{FC4A8382-235C-435E-BEE8-230499BE095D}" srcOrd="0" destOrd="0" presId="urn:microsoft.com/office/officeart/2009/3/layout/StepUpProcess"/>
    <dgm:cxn modelId="{3E54D7A8-E7E3-4295-9172-63A323B527A2}" type="presParOf" srcId="{1E178E74-91B6-46EA-91CD-5C8599A91FF1}" destId="{FBAE50E5-A3BD-4DE3-A560-E61FC3BF2634}" srcOrd="1" destOrd="0" presId="urn:microsoft.com/office/officeart/2009/3/layout/StepUpProcess"/>
    <dgm:cxn modelId="{31CB1A63-3D3C-4445-B3E9-78043C9D79CB}" type="presParOf" srcId="{1E178E74-91B6-46EA-91CD-5C8599A91FF1}" destId="{544939E4-828A-4814-937A-3CC15E0EFEC4}" srcOrd="2" destOrd="0" presId="urn:microsoft.com/office/officeart/2009/3/layout/StepUpProcess"/>
    <dgm:cxn modelId="{30212DA5-BE35-4F64-9159-EB80A687D3C8}" type="presParOf" srcId="{3E632C54-2485-498D-898B-E6C23E327BFE}" destId="{A09496AF-3D15-4006-9FA4-928F7D30F8F6}" srcOrd="3" destOrd="0" presId="urn:microsoft.com/office/officeart/2009/3/layout/StepUpProcess"/>
    <dgm:cxn modelId="{824CBABC-FC99-4A07-8199-D92B5B3438BF}" type="presParOf" srcId="{A09496AF-3D15-4006-9FA4-928F7D30F8F6}" destId="{54C63FA6-6369-446E-A2FF-653D0D1CE4DF}" srcOrd="0" destOrd="0" presId="urn:microsoft.com/office/officeart/2009/3/layout/StepUpProcess"/>
    <dgm:cxn modelId="{6C523247-5ABF-459E-97F3-AE952661904F}" type="presParOf" srcId="{3E632C54-2485-498D-898B-E6C23E327BFE}" destId="{3749482E-52E9-4231-BE12-421F653B5F4C}" srcOrd="4" destOrd="0" presId="urn:microsoft.com/office/officeart/2009/3/layout/StepUpProcess"/>
    <dgm:cxn modelId="{E39DB242-B180-4B58-AAA8-E347A6D324D4}" type="presParOf" srcId="{3749482E-52E9-4231-BE12-421F653B5F4C}" destId="{4144F914-5946-4397-A1AF-F0700A86DDAA}" srcOrd="0" destOrd="0" presId="urn:microsoft.com/office/officeart/2009/3/layout/StepUpProcess"/>
    <dgm:cxn modelId="{5BE19184-E4F9-4F9B-ADAD-7E4CF951EAD0}" type="presParOf" srcId="{3749482E-52E9-4231-BE12-421F653B5F4C}" destId="{BE6A3938-DA94-49DC-A758-9032FB1B06B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2EC9C1-5607-46BF-9A44-D4B8FC3AD6D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A26700E-D2BE-4A02-9927-2AD4047DB220}">
      <dgm:prSet phldrT="[Texte]"/>
      <dgm:spPr/>
      <dgm:t>
        <a:bodyPr/>
        <a:lstStyle/>
        <a:p>
          <a:r>
            <a:rPr lang="fr-FR" dirty="0"/>
            <a:t>Abonné</a:t>
          </a:r>
        </a:p>
      </dgm:t>
    </dgm:pt>
    <dgm:pt modelId="{5D874DEA-8960-4444-8DEE-B843BD6186B4}" type="parTrans" cxnId="{394047CD-BF15-4C75-AD1D-3C9C9CDD0E41}">
      <dgm:prSet/>
      <dgm:spPr/>
      <dgm:t>
        <a:bodyPr/>
        <a:lstStyle/>
        <a:p>
          <a:endParaRPr lang="fr-FR"/>
        </a:p>
      </dgm:t>
    </dgm:pt>
    <dgm:pt modelId="{3E61D81A-ED31-4D91-97D2-945D4052FE89}" type="sibTrans" cxnId="{394047CD-BF15-4C75-AD1D-3C9C9CDD0E41}">
      <dgm:prSet/>
      <dgm:spPr/>
      <dgm:t>
        <a:bodyPr/>
        <a:lstStyle/>
        <a:p>
          <a:endParaRPr lang="fr-FR"/>
        </a:p>
      </dgm:t>
    </dgm:pt>
    <dgm:pt modelId="{BCF15803-75D2-450E-89B3-E5F0A7DFCB01}">
      <dgm:prSet phldrT="[Texte]"/>
      <dgm:spPr/>
      <dgm:t>
        <a:bodyPr/>
        <a:lstStyle/>
        <a:p>
          <a:r>
            <a:rPr lang="fr-FR" dirty="0"/>
            <a:t>Ministère</a:t>
          </a:r>
        </a:p>
      </dgm:t>
    </dgm:pt>
    <dgm:pt modelId="{70627EF9-2FD9-4B64-B293-71C1E7838758}" type="parTrans" cxnId="{001E97B4-BAB4-46AD-8916-6DA736AAB523}">
      <dgm:prSet/>
      <dgm:spPr/>
      <dgm:t>
        <a:bodyPr/>
        <a:lstStyle/>
        <a:p>
          <a:endParaRPr lang="fr-FR"/>
        </a:p>
      </dgm:t>
    </dgm:pt>
    <dgm:pt modelId="{386C710E-A158-4E1E-822D-E87048D7937D}" type="sibTrans" cxnId="{001E97B4-BAB4-46AD-8916-6DA736AAB523}">
      <dgm:prSet/>
      <dgm:spPr/>
      <dgm:t>
        <a:bodyPr/>
        <a:lstStyle/>
        <a:p>
          <a:endParaRPr lang="fr-FR"/>
        </a:p>
      </dgm:t>
    </dgm:pt>
    <dgm:pt modelId="{58D8F176-DCE0-4375-89F4-C13CF75C6822}">
      <dgm:prSet phldrT="[Texte]"/>
      <dgm:spPr/>
      <dgm:t>
        <a:bodyPr/>
        <a:lstStyle/>
        <a:p>
          <a:r>
            <a:rPr lang="fr-FR" dirty="0"/>
            <a:t>ANME</a:t>
          </a:r>
        </a:p>
      </dgm:t>
    </dgm:pt>
    <dgm:pt modelId="{2921BADC-D933-414B-89AF-9D94C2E3E56D}" type="parTrans" cxnId="{4630A71E-F43C-4B3C-A13A-D1C7648A23E8}">
      <dgm:prSet/>
      <dgm:spPr/>
      <dgm:t>
        <a:bodyPr/>
        <a:lstStyle/>
        <a:p>
          <a:endParaRPr lang="fr-FR"/>
        </a:p>
      </dgm:t>
    </dgm:pt>
    <dgm:pt modelId="{893B8A26-D733-4BFD-9486-812DB93605D5}" type="sibTrans" cxnId="{4630A71E-F43C-4B3C-A13A-D1C7648A23E8}">
      <dgm:prSet/>
      <dgm:spPr/>
      <dgm:t>
        <a:bodyPr/>
        <a:lstStyle/>
        <a:p>
          <a:endParaRPr lang="fr-FR"/>
        </a:p>
      </dgm:t>
    </dgm:pt>
    <dgm:pt modelId="{BE67D65D-D971-4AEC-92F6-614953E0A241}">
      <dgm:prSet phldrT="[Texte]"/>
      <dgm:spPr/>
      <dgm:t>
        <a:bodyPr/>
        <a:lstStyle/>
        <a:p>
          <a:r>
            <a:rPr lang="fr-FR" dirty="0"/>
            <a:t>STEG</a:t>
          </a:r>
        </a:p>
      </dgm:t>
    </dgm:pt>
    <dgm:pt modelId="{6C411030-7D39-4B99-ADF0-61CDE2F85905}" type="parTrans" cxnId="{A4039E23-4DEF-4FF5-BD4B-2640D048E29A}">
      <dgm:prSet/>
      <dgm:spPr/>
      <dgm:t>
        <a:bodyPr/>
        <a:lstStyle/>
        <a:p>
          <a:endParaRPr lang="fr-FR"/>
        </a:p>
      </dgm:t>
    </dgm:pt>
    <dgm:pt modelId="{BBEE6D27-ABD4-4F4C-A1DE-F1D53E86A719}" type="sibTrans" cxnId="{A4039E23-4DEF-4FF5-BD4B-2640D048E29A}">
      <dgm:prSet/>
      <dgm:spPr/>
      <dgm:t>
        <a:bodyPr/>
        <a:lstStyle/>
        <a:p>
          <a:endParaRPr lang="fr-FR"/>
        </a:p>
      </dgm:t>
    </dgm:pt>
    <dgm:pt modelId="{FB82517B-AB54-413A-827B-4023DF8F3C85}">
      <dgm:prSet phldrT="[Texte]"/>
      <dgm:spPr/>
      <dgm:t>
        <a:bodyPr/>
        <a:lstStyle/>
        <a:p>
          <a:r>
            <a:rPr lang="fr-FR" dirty="0"/>
            <a:t>Installateur</a:t>
          </a:r>
        </a:p>
      </dgm:t>
    </dgm:pt>
    <dgm:pt modelId="{CFF83B00-9F6B-4220-B553-422AFA53E425}" type="parTrans" cxnId="{CB90315C-1E4F-41F7-AE52-9153582980F4}">
      <dgm:prSet/>
      <dgm:spPr/>
      <dgm:t>
        <a:bodyPr/>
        <a:lstStyle/>
        <a:p>
          <a:endParaRPr lang="fr-FR"/>
        </a:p>
      </dgm:t>
    </dgm:pt>
    <dgm:pt modelId="{5D42571D-0A76-4376-8529-8B4BA9DE588E}" type="sibTrans" cxnId="{CB90315C-1E4F-41F7-AE52-9153582980F4}">
      <dgm:prSet/>
      <dgm:spPr/>
      <dgm:t>
        <a:bodyPr/>
        <a:lstStyle/>
        <a:p>
          <a:endParaRPr lang="fr-FR"/>
        </a:p>
      </dgm:t>
    </dgm:pt>
    <dgm:pt modelId="{2BEB1BFE-E591-4DB5-91C4-5EB32279D177}" type="pres">
      <dgm:prSet presAssocID="{2B2EC9C1-5607-46BF-9A44-D4B8FC3AD6D7}" presName="rootnode" presStyleCnt="0">
        <dgm:presLayoutVars>
          <dgm:chMax/>
          <dgm:chPref/>
          <dgm:dir/>
          <dgm:animLvl val="lvl"/>
        </dgm:presLayoutVars>
      </dgm:prSet>
      <dgm:spPr/>
    </dgm:pt>
    <dgm:pt modelId="{B526E131-958F-4500-A161-C3A88C5A6020}" type="pres">
      <dgm:prSet presAssocID="{1A26700E-D2BE-4A02-9927-2AD4047DB220}" presName="composite" presStyleCnt="0"/>
      <dgm:spPr/>
    </dgm:pt>
    <dgm:pt modelId="{AE169386-3CA9-44B3-B341-4732F6268A77}" type="pres">
      <dgm:prSet presAssocID="{1A26700E-D2BE-4A02-9927-2AD4047DB220}" presName="bentUpArrow1" presStyleLbl="alignImgPlace1" presStyleIdx="0" presStyleCnt="4" custAng="16200000" custLinFactX="110605" custLinFactNeighborX="200000" custLinFactNeighborY="86734"/>
      <dgm:spPr/>
    </dgm:pt>
    <dgm:pt modelId="{AD2AB666-75A0-412C-8E85-50B3363005F7}" type="pres">
      <dgm:prSet presAssocID="{1A26700E-D2BE-4A02-9927-2AD4047DB220}" presName="ParentText" presStyleLbl="node1" presStyleIdx="0" presStyleCnt="5" custScaleX="244573" custScaleY="125778" custLinFactX="-100000" custLinFactNeighborX="-124173" custLinFactNeighborY="63250">
        <dgm:presLayoutVars>
          <dgm:chMax val="1"/>
          <dgm:chPref val="1"/>
          <dgm:bulletEnabled val="1"/>
        </dgm:presLayoutVars>
      </dgm:prSet>
      <dgm:spPr/>
    </dgm:pt>
    <dgm:pt modelId="{718E7464-EACF-4592-9129-283CFEBE5C49}" type="pres">
      <dgm:prSet presAssocID="{1A26700E-D2BE-4A02-9927-2AD4047DB220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4C871BB-75A0-4B7E-A569-DDB4F85E1705}" type="pres">
      <dgm:prSet presAssocID="{3E61D81A-ED31-4D91-97D2-945D4052FE89}" presName="sibTrans" presStyleCnt="0"/>
      <dgm:spPr/>
    </dgm:pt>
    <dgm:pt modelId="{6519FDBE-7E39-423C-8EAF-92A95BF6ACD8}" type="pres">
      <dgm:prSet presAssocID="{FB82517B-AB54-413A-827B-4023DF8F3C85}" presName="composite" presStyleCnt="0"/>
      <dgm:spPr/>
    </dgm:pt>
    <dgm:pt modelId="{9609870D-8C91-4F63-B627-8B0E28CA2069}" type="pres">
      <dgm:prSet presAssocID="{FB82517B-AB54-413A-827B-4023DF8F3C85}" presName="bentUpArrow1" presStyleLbl="alignImgPlace1" presStyleIdx="1" presStyleCnt="4" custLinFactX="-100000" custLinFactNeighborX="-199296" custLinFactNeighborY="-46091"/>
      <dgm:spPr/>
    </dgm:pt>
    <dgm:pt modelId="{F22EFA9C-D8E0-4EC0-8A23-B7C6D10A0A54}" type="pres">
      <dgm:prSet presAssocID="{FB82517B-AB54-413A-827B-4023DF8F3C85}" presName="ParentText" presStyleLbl="node1" presStyleIdx="1" presStyleCnt="5" custScaleX="226566" custScaleY="119078" custLinFactNeighborX="-64880" custLinFactNeighborY="74416">
        <dgm:presLayoutVars>
          <dgm:chMax val="1"/>
          <dgm:chPref val="1"/>
          <dgm:bulletEnabled val="1"/>
        </dgm:presLayoutVars>
      </dgm:prSet>
      <dgm:spPr/>
    </dgm:pt>
    <dgm:pt modelId="{4EB48775-A303-4E49-8EC5-3AA291DF99CA}" type="pres">
      <dgm:prSet presAssocID="{FB82517B-AB54-413A-827B-4023DF8F3C85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F724A0AB-B7BD-451C-8D06-D783E293E553}" type="pres">
      <dgm:prSet presAssocID="{5D42571D-0A76-4376-8529-8B4BA9DE588E}" presName="sibTrans" presStyleCnt="0"/>
      <dgm:spPr/>
    </dgm:pt>
    <dgm:pt modelId="{10AC1AD4-6A92-4620-9E9F-989314D5B51D}" type="pres">
      <dgm:prSet presAssocID="{BE67D65D-D971-4AEC-92F6-614953E0A241}" presName="composite" presStyleCnt="0"/>
      <dgm:spPr/>
    </dgm:pt>
    <dgm:pt modelId="{3E931FE9-7CEC-406A-8F03-F009FAD4EF19}" type="pres">
      <dgm:prSet presAssocID="{BE67D65D-D971-4AEC-92F6-614953E0A241}" presName="bentUpArrow1" presStyleLbl="alignImgPlace1" presStyleIdx="2" presStyleCnt="4" custAng="5400000" custScaleX="229167" custScaleY="124382" custLinFactX="-200000" custLinFactNeighborX="-266370" custLinFactNeighborY="-17762"/>
      <dgm:spPr/>
    </dgm:pt>
    <dgm:pt modelId="{A7E92633-EB96-42BD-B2F2-4759175784BE}" type="pres">
      <dgm:prSet presAssocID="{BE67D65D-D971-4AEC-92F6-614953E0A241}" presName="ParentText" presStyleLbl="node1" presStyleIdx="2" presStyleCnt="5" custScaleX="218140" custScaleY="120339" custLinFactY="-76373" custLinFactNeighborX="91005" custLinFactNeighborY="-100000">
        <dgm:presLayoutVars>
          <dgm:chMax val="1"/>
          <dgm:chPref val="1"/>
          <dgm:bulletEnabled val="1"/>
        </dgm:presLayoutVars>
      </dgm:prSet>
      <dgm:spPr/>
    </dgm:pt>
    <dgm:pt modelId="{F477B8A9-82CB-40A3-8088-D4DEB5F68ACD}" type="pres">
      <dgm:prSet presAssocID="{BE67D65D-D971-4AEC-92F6-614953E0A241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A5CA2784-B7C1-4113-9B0F-4B2C56C18EBD}" type="pres">
      <dgm:prSet presAssocID="{BBEE6D27-ABD4-4F4C-A1DE-F1D53E86A719}" presName="sibTrans" presStyleCnt="0"/>
      <dgm:spPr/>
    </dgm:pt>
    <dgm:pt modelId="{89474C3B-64A0-4E2C-B8E0-F78043C37623}" type="pres">
      <dgm:prSet presAssocID="{BCF15803-75D2-450E-89B3-E5F0A7DFCB01}" presName="composite" presStyleCnt="0"/>
      <dgm:spPr/>
    </dgm:pt>
    <dgm:pt modelId="{AF4E238C-41AC-4E9F-A3AF-BB8890766BA9}" type="pres">
      <dgm:prSet presAssocID="{BCF15803-75D2-450E-89B3-E5F0A7DFCB01}" presName="bentUpArrow1" presStyleLbl="alignImgPlace1" presStyleIdx="3" presStyleCnt="4" custAng="0" custScaleX="396347" custScaleY="118671" custLinFactX="-185773" custLinFactY="-4994" custLinFactNeighborX="-200000" custLinFactNeighborY="-100000"/>
      <dgm:spPr/>
    </dgm:pt>
    <dgm:pt modelId="{27F0E73C-D901-41B5-A84F-74599A650702}" type="pres">
      <dgm:prSet presAssocID="{BCF15803-75D2-450E-89B3-E5F0A7DFCB01}" presName="ParentText" presStyleLbl="node1" presStyleIdx="3" presStyleCnt="5" custScaleX="391915" custScaleY="80140" custLinFactX="-200000" custLinFactY="18166" custLinFactNeighborX="-240305" custLinFactNeighborY="100000">
        <dgm:presLayoutVars>
          <dgm:chMax val="1"/>
          <dgm:chPref val="1"/>
          <dgm:bulletEnabled val="1"/>
        </dgm:presLayoutVars>
      </dgm:prSet>
      <dgm:spPr/>
    </dgm:pt>
    <dgm:pt modelId="{C1C7B980-6AAE-4250-9550-C08D65D51B48}" type="pres">
      <dgm:prSet presAssocID="{BCF15803-75D2-450E-89B3-E5F0A7DFCB01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BAD09383-CF53-4BB8-AF32-A6EE3AEFDE4F}" type="pres">
      <dgm:prSet presAssocID="{386C710E-A158-4E1E-822D-E87048D7937D}" presName="sibTrans" presStyleCnt="0"/>
      <dgm:spPr/>
    </dgm:pt>
    <dgm:pt modelId="{C6878AD3-C2E8-4099-992C-A0AF9EC0624A}" type="pres">
      <dgm:prSet presAssocID="{58D8F176-DCE0-4375-89F4-C13CF75C6822}" presName="composite" presStyleCnt="0"/>
      <dgm:spPr/>
    </dgm:pt>
    <dgm:pt modelId="{6D98C07C-C196-4895-AEDD-9A9FD6DE8BB9}" type="pres">
      <dgm:prSet presAssocID="{58D8F176-DCE0-4375-89F4-C13CF75C6822}" presName="ParentText" presStyleLbl="node1" presStyleIdx="4" presStyleCnt="5" custScaleX="371621" custScaleY="116888" custLinFactNeighborX="-19156" custLinFactNeighborY="-80829">
        <dgm:presLayoutVars>
          <dgm:chMax val="1"/>
          <dgm:chPref val="1"/>
          <dgm:bulletEnabled val="1"/>
        </dgm:presLayoutVars>
      </dgm:prSet>
      <dgm:spPr/>
    </dgm:pt>
  </dgm:ptLst>
  <dgm:cxnLst>
    <dgm:cxn modelId="{F4460A07-2DA1-444C-8E6B-7A015BC07D37}" type="presOf" srcId="{BCF15803-75D2-450E-89B3-E5F0A7DFCB01}" destId="{27F0E73C-D901-41B5-A84F-74599A650702}" srcOrd="0" destOrd="0" presId="urn:microsoft.com/office/officeart/2005/8/layout/StepDownProcess"/>
    <dgm:cxn modelId="{4630A71E-F43C-4B3C-A13A-D1C7648A23E8}" srcId="{2B2EC9C1-5607-46BF-9A44-D4B8FC3AD6D7}" destId="{58D8F176-DCE0-4375-89F4-C13CF75C6822}" srcOrd="4" destOrd="0" parTransId="{2921BADC-D933-414B-89AF-9D94C2E3E56D}" sibTransId="{893B8A26-D733-4BFD-9486-812DB93605D5}"/>
    <dgm:cxn modelId="{A4039E23-4DEF-4FF5-BD4B-2640D048E29A}" srcId="{2B2EC9C1-5607-46BF-9A44-D4B8FC3AD6D7}" destId="{BE67D65D-D971-4AEC-92F6-614953E0A241}" srcOrd="2" destOrd="0" parTransId="{6C411030-7D39-4B99-ADF0-61CDE2F85905}" sibTransId="{BBEE6D27-ABD4-4F4C-A1DE-F1D53E86A719}"/>
    <dgm:cxn modelId="{CB90315C-1E4F-41F7-AE52-9153582980F4}" srcId="{2B2EC9C1-5607-46BF-9A44-D4B8FC3AD6D7}" destId="{FB82517B-AB54-413A-827B-4023DF8F3C85}" srcOrd="1" destOrd="0" parTransId="{CFF83B00-9F6B-4220-B553-422AFA53E425}" sibTransId="{5D42571D-0A76-4376-8529-8B4BA9DE588E}"/>
    <dgm:cxn modelId="{FCBB2B50-7D91-4BEB-88DC-B67425DBD6C2}" type="presOf" srcId="{BE67D65D-D971-4AEC-92F6-614953E0A241}" destId="{A7E92633-EB96-42BD-B2F2-4759175784BE}" srcOrd="0" destOrd="0" presId="urn:microsoft.com/office/officeart/2005/8/layout/StepDownProcess"/>
    <dgm:cxn modelId="{CA730796-F149-49E4-A44B-2E9095579102}" type="presOf" srcId="{1A26700E-D2BE-4A02-9927-2AD4047DB220}" destId="{AD2AB666-75A0-412C-8E85-50B3363005F7}" srcOrd="0" destOrd="0" presId="urn:microsoft.com/office/officeart/2005/8/layout/StepDownProcess"/>
    <dgm:cxn modelId="{001E97B4-BAB4-46AD-8916-6DA736AAB523}" srcId="{2B2EC9C1-5607-46BF-9A44-D4B8FC3AD6D7}" destId="{BCF15803-75D2-450E-89B3-E5F0A7DFCB01}" srcOrd="3" destOrd="0" parTransId="{70627EF9-2FD9-4B64-B293-71C1E7838758}" sibTransId="{386C710E-A158-4E1E-822D-E87048D7937D}"/>
    <dgm:cxn modelId="{394047CD-BF15-4C75-AD1D-3C9C9CDD0E41}" srcId="{2B2EC9C1-5607-46BF-9A44-D4B8FC3AD6D7}" destId="{1A26700E-D2BE-4A02-9927-2AD4047DB220}" srcOrd="0" destOrd="0" parTransId="{5D874DEA-8960-4444-8DEE-B843BD6186B4}" sibTransId="{3E61D81A-ED31-4D91-97D2-945D4052FE89}"/>
    <dgm:cxn modelId="{64705DE6-7226-41A6-8A3F-F25E1E7C87E1}" type="presOf" srcId="{2B2EC9C1-5607-46BF-9A44-D4B8FC3AD6D7}" destId="{2BEB1BFE-E591-4DB5-91C4-5EB32279D177}" srcOrd="0" destOrd="0" presId="urn:microsoft.com/office/officeart/2005/8/layout/StepDownProcess"/>
    <dgm:cxn modelId="{3D948EEA-709A-42AB-9B09-6B6F31CF0B3F}" type="presOf" srcId="{58D8F176-DCE0-4375-89F4-C13CF75C6822}" destId="{6D98C07C-C196-4895-AEDD-9A9FD6DE8BB9}" srcOrd="0" destOrd="0" presId="urn:microsoft.com/office/officeart/2005/8/layout/StepDownProcess"/>
    <dgm:cxn modelId="{EB204EF6-2F2A-4B6E-A0B3-6375AB353DE4}" type="presOf" srcId="{FB82517B-AB54-413A-827B-4023DF8F3C85}" destId="{F22EFA9C-D8E0-4EC0-8A23-B7C6D10A0A54}" srcOrd="0" destOrd="0" presId="urn:microsoft.com/office/officeart/2005/8/layout/StepDownProcess"/>
    <dgm:cxn modelId="{354189C3-42A6-41F6-8509-6B687AD05E69}" type="presParOf" srcId="{2BEB1BFE-E591-4DB5-91C4-5EB32279D177}" destId="{B526E131-958F-4500-A161-C3A88C5A6020}" srcOrd="0" destOrd="0" presId="urn:microsoft.com/office/officeart/2005/8/layout/StepDownProcess"/>
    <dgm:cxn modelId="{6CE1BEB8-2302-4DDE-86A8-14C5ED2246E8}" type="presParOf" srcId="{B526E131-958F-4500-A161-C3A88C5A6020}" destId="{AE169386-3CA9-44B3-B341-4732F6268A77}" srcOrd="0" destOrd="0" presId="urn:microsoft.com/office/officeart/2005/8/layout/StepDownProcess"/>
    <dgm:cxn modelId="{9C8B42FD-B7C6-4F6C-A18C-C1261A10B246}" type="presParOf" srcId="{B526E131-958F-4500-A161-C3A88C5A6020}" destId="{AD2AB666-75A0-412C-8E85-50B3363005F7}" srcOrd="1" destOrd="0" presId="urn:microsoft.com/office/officeart/2005/8/layout/StepDownProcess"/>
    <dgm:cxn modelId="{7B571E55-E10A-4F86-AB97-22584D27A236}" type="presParOf" srcId="{B526E131-958F-4500-A161-C3A88C5A6020}" destId="{718E7464-EACF-4592-9129-283CFEBE5C49}" srcOrd="2" destOrd="0" presId="urn:microsoft.com/office/officeart/2005/8/layout/StepDownProcess"/>
    <dgm:cxn modelId="{564A3701-7AA7-488F-8E49-A6338B49B033}" type="presParOf" srcId="{2BEB1BFE-E591-4DB5-91C4-5EB32279D177}" destId="{94C871BB-75A0-4B7E-A569-DDB4F85E1705}" srcOrd="1" destOrd="0" presId="urn:microsoft.com/office/officeart/2005/8/layout/StepDownProcess"/>
    <dgm:cxn modelId="{F64076C4-FBB8-46F3-97EC-09277B7BFE25}" type="presParOf" srcId="{2BEB1BFE-E591-4DB5-91C4-5EB32279D177}" destId="{6519FDBE-7E39-423C-8EAF-92A95BF6ACD8}" srcOrd="2" destOrd="0" presId="urn:microsoft.com/office/officeart/2005/8/layout/StepDownProcess"/>
    <dgm:cxn modelId="{9702DC20-E650-4134-983C-040B938FC54F}" type="presParOf" srcId="{6519FDBE-7E39-423C-8EAF-92A95BF6ACD8}" destId="{9609870D-8C91-4F63-B627-8B0E28CA2069}" srcOrd="0" destOrd="0" presId="urn:microsoft.com/office/officeart/2005/8/layout/StepDownProcess"/>
    <dgm:cxn modelId="{1008A818-02DC-4BF7-9AF6-84783D3CFBB4}" type="presParOf" srcId="{6519FDBE-7E39-423C-8EAF-92A95BF6ACD8}" destId="{F22EFA9C-D8E0-4EC0-8A23-B7C6D10A0A54}" srcOrd="1" destOrd="0" presId="urn:microsoft.com/office/officeart/2005/8/layout/StepDownProcess"/>
    <dgm:cxn modelId="{6DCDB3AB-AC37-4787-95CB-D756D7F262C9}" type="presParOf" srcId="{6519FDBE-7E39-423C-8EAF-92A95BF6ACD8}" destId="{4EB48775-A303-4E49-8EC5-3AA291DF99CA}" srcOrd="2" destOrd="0" presId="urn:microsoft.com/office/officeart/2005/8/layout/StepDownProcess"/>
    <dgm:cxn modelId="{1E1DFBB8-EB89-4812-B952-35B8D3EF3379}" type="presParOf" srcId="{2BEB1BFE-E591-4DB5-91C4-5EB32279D177}" destId="{F724A0AB-B7BD-451C-8D06-D783E293E553}" srcOrd="3" destOrd="0" presId="urn:microsoft.com/office/officeart/2005/8/layout/StepDownProcess"/>
    <dgm:cxn modelId="{B8ECAE67-9E0A-4836-9221-59C801543952}" type="presParOf" srcId="{2BEB1BFE-E591-4DB5-91C4-5EB32279D177}" destId="{10AC1AD4-6A92-4620-9E9F-989314D5B51D}" srcOrd="4" destOrd="0" presId="urn:microsoft.com/office/officeart/2005/8/layout/StepDownProcess"/>
    <dgm:cxn modelId="{5458706F-7CA6-4C16-A96F-B1F23C721CC8}" type="presParOf" srcId="{10AC1AD4-6A92-4620-9E9F-989314D5B51D}" destId="{3E931FE9-7CEC-406A-8F03-F009FAD4EF19}" srcOrd="0" destOrd="0" presId="urn:microsoft.com/office/officeart/2005/8/layout/StepDownProcess"/>
    <dgm:cxn modelId="{586FA66C-F354-4283-938D-BB6A294768CA}" type="presParOf" srcId="{10AC1AD4-6A92-4620-9E9F-989314D5B51D}" destId="{A7E92633-EB96-42BD-B2F2-4759175784BE}" srcOrd="1" destOrd="0" presId="urn:microsoft.com/office/officeart/2005/8/layout/StepDownProcess"/>
    <dgm:cxn modelId="{A223D4D1-04F2-49FA-9604-134E09BCFCAE}" type="presParOf" srcId="{10AC1AD4-6A92-4620-9E9F-989314D5B51D}" destId="{F477B8A9-82CB-40A3-8088-D4DEB5F68ACD}" srcOrd="2" destOrd="0" presId="urn:microsoft.com/office/officeart/2005/8/layout/StepDownProcess"/>
    <dgm:cxn modelId="{8A07774A-716D-4C86-ACD0-14478A955CA5}" type="presParOf" srcId="{2BEB1BFE-E591-4DB5-91C4-5EB32279D177}" destId="{A5CA2784-B7C1-4113-9B0F-4B2C56C18EBD}" srcOrd="5" destOrd="0" presId="urn:microsoft.com/office/officeart/2005/8/layout/StepDownProcess"/>
    <dgm:cxn modelId="{3E150052-7888-4F83-AB12-9E9E0863082F}" type="presParOf" srcId="{2BEB1BFE-E591-4DB5-91C4-5EB32279D177}" destId="{89474C3B-64A0-4E2C-B8E0-F78043C37623}" srcOrd="6" destOrd="0" presId="urn:microsoft.com/office/officeart/2005/8/layout/StepDownProcess"/>
    <dgm:cxn modelId="{3E0CB523-9B83-42AB-B7FB-52F31561683D}" type="presParOf" srcId="{89474C3B-64A0-4E2C-B8E0-F78043C37623}" destId="{AF4E238C-41AC-4E9F-A3AF-BB8890766BA9}" srcOrd="0" destOrd="0" presId="urn:microsoft.com/office/officeart/2005/8/layout/StepDownProcess"/>
    <dgm:cxn modelId="{2D6E829F-C316-4E60-A34E-5C226C89DD9F}" type="presParOf" srcId="{89474C3B-64A0-4E2C-B8E0-F78043C37623}" destId="{27F0E73C-D901-41B5-A84F-74599A650702}" srcOrd="1" destOrd="0" presId="urn:microsoft.com/office/officeart/2005/8/layout/StepDownProcess"/>
    <dgm:cxn modelId="{A9040E51-53C1-45A4-B1AF-B93F116C164C}" type="presParOf" srcId="{89474C3B-64A0-4E2C-B8E0-F78043C37623}" destId="{C1C7B980-6AAE-4250-9550-C08D65D51B48}" srcOrd="2" destOrd="0" presId="urn:microsoft.com/office/officeart/2005/8/layout/StepDownProcess"/>
    <dgm:cxn modelId="{3762248F-2FA2-4B8B-AF78-9169A15841BE}" type="presParOf" srcId="{2BEB1BFE-E591-4DB5-91C4-5EB32279D177}" destId="{BAD09383-CF53-4BB8-AF32-A6EE3AEFDE4F}" srcOrd="7" destOrd="0" presId="urn:microsoft.com/office/officeart/2005/8/layout/StepDownProcess"/>
    <dgm:cxn modelId="{EE2FA5D5-3F9E-434B-8DB5-B3979DB15632}" type="presParOf" srcId="{2BEB1BFE-E591-4DB5-91C4-5EB32279D177}" destId="{C6878AD3-C2E8-4099-992C-A0AF9EC0624A}" srcOrd="8" destOrd="0" presId="urn:microsoft.com/office/officeart/2005/8/layout/StepDownProcess"/>
    <dgm:cxn modelId="{8AE8D9F2-5F20-4928-9063-2122956BA558}" type="presParOf" srcId="{C6878AD3-C2E8-4099-992C-A0AF9EC0624A}" destId="{6D98C07C-C196-4895-AEDD-9A9FD6DE8BB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24BC9-E593-4ADD-B3DE-D98DFEFB50C8}">
      <dsp:nvSpPr>
        <dsp:cNvPr id="0" name=""/>
        <dsp:cNvSpPr/>
      </dsp:nvSpPr>
      <dsp:spPr>
        <a:xfrm rot="5400000">
          <a:off x="380755" y="1327890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A5B9E-1BBE-49FF-B3D9-A50D65146C46}">
      <dsp:nvSpPr>
        <dsp:cNvPr id="0" name=""/>
        <dsp:cNvSpPr/>
      </dsp:nvSpPr>
      <dsp:spPr>
        <a:xfrm>
          <a:off x="190544" y="1894416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Décret</a:t>
          </a:r>
        </a:p>
      </dsp:txBody>
      <dsp:txXfrm>
        <a:off x="190544" y="1894416"/>
        <a:ext cx="1711813" cy="1500505"/>
      </dsp:txXfrm>
    </dsp:sp>
    <dsp:sp modelId="{12303F0C-1EB8-4CB8-8347-5EDC728261AA}">
      <dsp:nvSpPr>
        <dsp:cNvPr id="0" name=""/>
        <dsp:cNvSpPr/>
      </dsp:nvSpPr>
      <dsp:spPr>
        <a:xfrm>
          <a:off x="1579374" y="1188296"/>
          <a:ext cx="322983" cy="3229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A8382-235C-435E-BEE8-230499BE095D}">
      <dsp:nvSpPr>
        <dsp:cNvPr id="0" name=""/>
        <dsp:cNvSpPr/>
      </dsp:nvSpPr>
      <dsp:spPr>
        <a:xfrm rot="5400000">
          <a:off x="2476349" y="809333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E50E5-A3BD-4DE3-A560-E61FC3BF2634}">
      <dsp:nvSpPr>
        <dsp:cNvPr id="0" name=""/>
        <dsp:cNvSpPr/>
      </dsp:nvSpPr>
      <dsp:spPr>
        <a:xfrm>
          <a:off x="2286138" y="1375860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Journée</a:t>
          </a:r>
        </a:p>
      </dsp:txBody>
      <dsp:txXfrm>
        <a:off x="2286138" y="1375860"/>
        <a:ext cx="1711813" cy="1500505"/>
      </dsp:txXfrm>
    </dsp:sp>
    <dsp:sp modelId="{544939E4-828A-4814-937A-3CC15E0EFEC4}">
      <dsp:nvSpPr>
        <dsp:cNvPr id="0" name=""/>
        <dsp:cNvSpPr/>
      </dsp:nvSpPr>
      <dsp:spPr>
        <a:xfrm>
          <a:off x="3674968" y="669740"/>
          <a:ext cx="322983" cy="3229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4F914-5946-4397-A1AF-F0700A86DDAA}">
      <dsp:nvSpPr>
        <dsp:cNvPr id="0" name=""/>
        <dsp:cNvSpPr/>
      </dsp:nvSpPr>
      <dsp:spPr>
        <a:xfrm rot="5400000">
          <a:off x="4571943" y="290776"/>
          <a:ext cx="1139501" cy="189610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A3938-DA94-49DC-A758-9032FB1B06BA}">
      <dsp:nvSpPr>
        <dsp:cNvPr id="0" name=""/>
        <dsp:cNvSpPr/>
      </dsp:nvSpPr>
      <dsp:spPr>
        <a:xfrm>
          <a:off x="4381732" y="857303"/>
          <a:ext cx="1711813" cy="150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Conférence</a:t>
          </a:r>
        </a:p>
      </dsp:txBody>
      <dsp:txXfrm>
        <a:off x="4381732" y="857303"/>
        <a:ext cx="1711813" cy="1500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169386-3CA9-44B3-B341-4732F6268A77}">
      <dsp:nvSpPr>
        <dsp:cNvPr id="0" name=""/>
        <dsp:cNvSpPr/>
      </dsp:nvSpPr>
      <dsp:spPr>
        <a:xfrm>
          <a:off x="2937974" y="925536"/>
          <a:ext cx="427378" cy="4865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2AB666-75A0-412C-8E85-50B3363005F7}">
      <dsp:nvSpPr>
        <dsp:cNvPr id="0" name=""/>
        <dsp:cNvSpPr/>
      </dsp:nvSpPr>
      <dsp:spPr>
        <a:xfrm>
          <a:off x="0" y="334711"/>
          <a:ext cx="1759590" cy="63341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Abonné</a:t>
          </a:r>
        </a:p>
      </dsp:txBody>
      <dsp:txXfrm>
        <a:off x="30926" y="365637"/>
        <a:ext cx="1697738" cy="571559"/>
      </dsp:txXfrm>
    </dsp:sp>
    <dsp:sp modelId="{718E7464-EACF-4592-9129-283CFEBE5C49}">
      <dsp:nvSpPr>
        <dsp:cNvPr id="0" name=""/>
        <dsp:cNvSpPr/>
      </dsp:nvSpPr>
      <dsp:spPr>
        <a:xfrm>
          <a:off x="2032933" y="129125"/>
          <a:ext cx="523262" cy="407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9870D-8C91-4F63-B627-8B0E28CA2069}">
      <dsp:nvSpPr>
        <dsp:cNvPr id="0" name=""/>
        <dsp:cNvSpPr/>
      </dsp:nvSpPr>
      <dsp:spPr>
        <a:xfrm rot="5400000">
          <a:off x="751828" y="971611"/>
          <a:ext cx="427378" cy="4865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2EFA9C-D8E0-4EC0-8A23-B7C6D10A0A54}">
      <dsp:nvSpPr>
        <dsp:cNvPr id="0" name=""/>
        <dsp:cNvSpPr/>
      </dsp:nvSpPr>
      <dsp:spPr>
        <a:xfrm>
          <a:off x="1172766" y="1021553"/>
          <a:ext cx="1630038" cy="5996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Installateur</a:t>
          </a:r>
        </a:p>
      </dsp:txBody>
      <dsp:txXfrm>
        <a:off x="1202045" y="1050832"/>
        <a:ext cx="1571480" cy="541112"/>
      </dsp:txXfrm>
    </dsp:sp>
    <dsp:sp modelId="{4EB48775-A303-4E49-8EC5-3AA291DF99CA}">
      <dsp:nvSpPr>
        <dsp:cNvPr id="0" name=""/>
        <dsp:cNvSpPr/>
      </dsp:nvSpPr>
      <dsp:spPr>
        <a:xfrm>
          <a:off x="2814294" y="742865"/>
          <a:ext cx="523262" cy="407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31FE9-7CEC-406A-8F03-F009FAD4EF19}">
      <dsp:nvSpPr>
        <dsp:cNvPr id="0" name=""/>
        <dsp:cNvSpPr/>
      </dsp:nvSpPr>
      <dsp:spPr>
        <a:xfrm rot="10800000">
          <a:off x="702645" y="1395364"/>
          <a:ext cx="531582" cy="111502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E92633-EB96-42BD-B2F2-4759175784BE}">
      <dsp:nvSpPr>
        <dsp:cNvPr id="0" name=""/>
        <dsp:cNvSpPr/>
      </dsp:nvSpPr>
      <dsp:spPr>
        <a:xfrm>
          <a:off x="3140423" y="372334"/>
          <a:ext cx="1569417" cy="60602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STEG</a:t>
          </a:r>
        </a:p>
      </dsp:txBody>
      <dsp:txXfrm>
        <a:off x="3170012" y="401923"/>
        <a:ext cx="1510239" cy="546842"/>
      </dsp:txXfrm>
    </dsp:sp>
    <dsp:sp modelId="{F477B8A9-82CB-40A3-8088-D4DEB5F68ACD}">
      <dsp:nvSpPr>
        <dsp:cNvPr id="0" name=""/>
        <dsp:cNvSpPr/>
      </dsp:nvSpPr>
      <dsp:spPr>
        <a:xfrm>
          <a:off x="3630120" y="1359781"/>
          <a:ext cx="523262" cy="407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E238C-41AC-4E9F-A3AF-BB8890766BA9}">
      <dsp:nvSpPr>
        <dsp:cNvPr id="0" name=""/>
        <dsp:cNvSpPr/>
      </dsp:nvSpPr>
      <dsp:spPr>
        <a:xfrm rot="5400000">
          <a:off x="2578250" y="1185617"/>
          <a:ext cx="507174" cy="19284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0E73C-D901-41B5-A84F-74599A650702}">
      <dsp:nvSpPr>
        <dsp:cNvPr id="0" name=""/>
        <dsp:cNvSpPr/>
      </dsp:nvSpPr>
      <dsp:spPr>
        <a:xfrm>
          <a:off x="164029" y="2526612"/>
          <a:ext cx="2819648" cy="4035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Ministère</a:t>
          </a:r>
        </a:p>
      </dsp:txBody>
      <dsp:txXfrm>
        <a:off x="183734" y="2546317"/>
        <a:ext cx="2780238" cy="364170"/>
      </dsp:txXfrm>
    </dsp:sp>
    <dsp:sp modelId="{C1C7B980-6AAE-4250-9550-C08D65D51B48}">
      <dsp:nvSpPr>
        <dsp:cNvPr id="0" name=""/>
        <dsp:cNvSpPr/>
      </dsp:nvSpPr>
      <dsp:spPr>
        <a:xfrm>
          <a:off x="5101372" y="1929557"/>
          <a:ext cx="523262" cy="407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8C07C-C196-4895-AEDD-9A9FD6DE8BB9}">
      <dsp:nvSpPr>
        <dsp:cNvPr id="0" name=""/>
        <dsp:cNvSpPr/>
      </dsp:nvSpPr>
      <dsp:spPr>
        <a:xfrm>
          <a:off x="4040139" y="2080078"/>
          <a:ext cx="2673642" cy="58864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ANME</a:t>
          </a:r>
        </a:p>
      </dsp:txBody>
      <dsp:txXfrm>
        <a:off x="4068879" y="2108818"/>
        <a:ext cx="2616162" cy="531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313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179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228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(SR: Kef)</a:t>
            </a:r>
          </a:p>
          <a:p>
            <a:endParaRPr lang="fr-FR" dirty="0"/>
          </a:p>
          <a:p>
            <a:r>
              <a:rPr lang="fr-FR" dirty="0"/>
              <a:t>Points forts: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Proximité SR (4)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Nombre d’entreprises privées (4): 17 555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Consommation électrique BT mensuelle (4)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Nombre d’abonnés MT (4)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Rapport IACE: plus grande amélioration d’attractivité régionale (IDR (12) </a:t>
            </a:r>
            <a:r>
              <a:rPr lang="fr-FR" dirty="0">
                <a:sym typeface="Wingdings" panose="05000000000000000000" pitchFamily="2" charset="2"/>
              </a:rPr>
              <a:t> plus de développement que dans autres régions)</a:t>
            </a:r>
            <a:endParaRPr lang="fr-FR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>
                <a:sym typeface="Wingdings" panose="05000000000000000000" pitchFamily="2" charset="2"/>
              </a:rPr>
              <a:t>Potentiel de coopération avec des projets de la GIZ (cluster AGRI, économie et création d’emploi, bonne gouvernance et décentralisation) </a:t>
            </a:r>
            <a:endParaRPr lang="fr-FR" dirty="0"/>
          </a:p>
          <a:p>
            <a:endParaRPr lang="fr-FR" dirty="0"/>
          </a:p>
          <a:p>
            <a:r>
              <a:rPr lang="fr-FR" dirty="0"/>
              <a:t>Défis de l’implémentation: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Aucun installateur agréé –activités sur réseaux de vente, création des start-ups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Richesse et emploi (4)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885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746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93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pic>
        <p:nvPicPr>
          <p:cNvPr id="6" name="Image 17" descr="C:\Users\ascherer\AppData\Local\Temp\Rar$DIa0.929\ELdZ_Tun_Office_Farbe_arab.BMP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29" y="142931"/>
            <a:ext cx="2047202" cy="10487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pic>
        <p:nvPicPr>
          <p:cNvPr id="6" name="Image 17" descr="C:\Users\ascherer\AppData\Local\Temp\Rar$DIa0.929\ELdZ_Tun_Office_Farbe_arab.BMP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29" y="142931"/>
            <a:ext cx="2047202" cy="10487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Titel durch Klicken hinzufügen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mna.gaddour@giz.de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ergypedia.info/wiki/Seventh_German-Tunisian_Energy_Day#Presentat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441" y="2509639"/>
            <a:ext cx="7776000" cy="617928"/>
          </a:xfrm>
        </p:spPr>
        <p:txBody>
          <a:bodyPr/>
          <a:lstStyle/>
          <a:p>
            <a:pPr marL="631825" algn="ctr"/>
            <a:r>
              <a:rPr lang="fr-FR" sz="4000" b="1" dirty="0">
                <a:solidFill>
                  <a:srgbClr val="C80F0F"/>
                </a:solidFill>
              </a:rPr>
              <a:t>10</a:t>
            </a:r>
            <a:r>
              <a:rPr lang="fr-FR" sz="4000" b="1" baseline="30000" dirty="0">
                <a:solidFill>
                  <a:srgbClr val="C80F0F"/>
                </a:solidFill>
              </a:rPr>
              <a:t>ème</a:t>
            </a:r>
            <a:r>
              <a:rPr lang="fr-FR" sz="4000" b="1" dirty="0">
                <a:solidFill>
                  <a:srgbClr val="C80F0F"/>
                </a:solidFill>
              </a:rPr>
              <a:t> Table Ronde Energie Solaire</a:t>
            </a:r>
            <a:br>
              <a:rPr lang="fr-FR" sz="4000" b="1" dirty="0">
                <a:solidFill>
                  <a:srgbClr val="C80F0F"/>
                </a:solidFill>
              </a:rPr>
            </a:br>
            <a:br>
              <a:rPr lang="fr-FR" sz="4000" b="1" dirty="0">
                <a:solidFill>
                  <a:srgbClr val="C80F0F"/>
                </a:solidFill>
              </a:rPr>
            </a:br>
            <a:r>
              <a:rPr lang="fr-FR" b="1" dirty="0">
                <a:solidFill>
                  <a:srgbClr val="C80F0F"/>
                </a:solidFill>
              </a:rPr>
              <a:t>Mise à jour des cadres incitatifs, réglementaire et administratif des IPVs</a:t>
            </a:r>
            <a:br>
              <a:rPr lang="fr-FR" sz="4000" b="1" dirty="0">
                <a:solidFill>
                  <a:srgbClr val="C80F0F"/>
                </a:solidFill>
              </a:rPr>
            </a:br>
            <a:br>
              <a:rPr lang="fr-FR" dirty="0">
                <a:solidFill>
                  <a:srgbClr val="C80F0F"/>
                </a:solidFill>
              </a:rPr>
            </a:br>
            <a:r>
              <a:rPr lang="fr-FR" dirty="0">
                <a:solidFill>
                  <a:srgbClr val="C80F0F"/>
                </a:solidFill>
              </a:rPr>
              <a:t>TRES Sfax, le 12 décembre 2017</a:t>
            </a:r>
            <a:br>
              <a:rPr lang="fr-FR" dirty="0">
                <a:solidFill>
                  <a:srgbClr val="C80F0F"/>
                </a:solidFill>
              </a:rPr>
            </a:br>
            <a:r>
              <a:rPr lang="fr-FR" sz="2000" dirty="0">
                <a:solidFill>
                  <a:srgbClr val="FFFFFF">
                    <a:lumMod val="50000"/>
                  </a:srgbClr>
                </a:solidFill>
              </a:rPr>
              <a:t>Emna Gaddour </a:t>
            </a:r>
            <a:r>
              <a:rPr lang="fr-FR" sz="2000" dirty="0" err="1">
                <a:solidFill>
                  <a:srgbClr val="FFFFFF">
                    <a:lumMod val="50000"/>
                  </a:srgbClr>
                </a:solidFill>
              </a:rPr>
              <a:t>Sallem</a:t>
            </a:r>
            <a:r>
              <a:rPr lang="fr-FR" sz="2000" dirty="0">
                <a:solidFill>
                  <a:srgbClr val="FFFFFF">
                    <a:lumMod val="50000"/>
                  </a:srgbClr>
                </a:solidFill>
              </a:rPr>
              <a:t>; Experte en Energie-GIZ/RMS</a:t>
            </a:r>
            <a:br>
              <a:rPr lang="fr-FR" sz="2000" dirty="0">
                <a:solidFill>
                  <a:srgbClr val="FFFFFF">
                    <a:lumMod val="50000"/>
                  </a:srgbClr>
                </a:solidFill>
              </a:rPr>
            </a:br>
            <a:r>
              <a:rPr lang="fr-FR" sz="2000" dirty="0">
                <a:solidFill>
                  <a:srgbClr val="FFFFFF">
                    <a:lumMod val="50000"/>
                  </a:srgbClr>
                </a:solidFill>
              </a:rPr>
              <a:t> </a:t>
            </a:r>
            <a:endParaRPr lang="fr-FR" sz="2000" dirty="0">
              <a:solidFill>
                <a:schemeClr val="accent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14.12.2017</a:t>
            </a:fld>
            <a:endParaRPr lang="de-D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7"/>
            <a:ext cx="1598679" cy="406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1181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" y="0"/>
            <a:ext cx="3572677" cy="65810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3689055" y="0"/>
            <a:ext cx="5305317" cy="10474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239215" y="2743201"/>
            <a:ext cx="42049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Merci pour votre</a:t>
            </a:r>
            <a:br>
              <a:rPr lang="fr-FR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fr-FR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attention </a:t>
            </a: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r>
              <a:rPr lang="de-DE" dirty="0"/>
              <a:t>13.04.2017</a:t>
            </a:r>
            <a:endParaRPr lang="de-DE" noProof="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D3E7DB3-D636-49B8-A164-4F28A056156E}"/>
              </a:ext>
            </a:extLst>
          </p:cNvPr>
          <p:cNvSpPr txBox="1"/>
          <p:nvPr/>
        </p:nvSpPr>
        <p:spPr>
          <a:xfrm>
            <a:off x="4054415" y="4764507"/>
            <a:ext cx="4350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u="sng" dirty="0">
                <a:hlinkClick r:id="rId3"/>
              </a:rPr>
              <a:t>E mail: </a:t>
            </a:r>
            <a:r>
              <a:rPr lang="fr-FR" dirty="0">
                <a:hlinkClick r:id="rId3"/>
              </a:rPr>
              <a:t>emna.gaddour@giz.de</a:t>
            </a:r>
            <a:endParaRPr lang="fr-FR" dirty="0"/>
          </a:p>
          <a:p>
            <a:pPr algn="ctr"/>
            <a:r>
              <a:rPr lang="fr-FR" sz="1800" dirty="0"/>
              <a:t>Tel : ++216 94 151 803</a:t>
            </a:r>
          </a:p>
        </p:txBody>
      </p:sp>
    </p:spTree>
    <p:extLst>
      <p:ext uri="{BB962C8B-B14F-4D97-AF65-F5344CB8AC3E}">
        <p14:creationId xmlns:p14="http://schemas.microsoft.com/office/powerpoint/2010/main" val="30103300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9155" y="1720502"/>
            <a:ext cx="7776000" cy="617928"/>
          </a:xfrm>
        </p:spPr>
        <p:txBody>
          <a:bodyPr/>
          <a:lstStyle/>
          <a:p>
            <a:pPr algn="ctr"/>
            <a:r>
              <a:rPr lang="fr-FR" sz="6000" b="1" dirty="0">
                <a:solidFill>
                  <a:srgbClr val="C00000"/>
                </a:solidFill>
              </a:rPr>
              <a:t>Actualités</a:t>
            </a:r>
            <a:endParaRPr lang="fr-FR" sz="6000" b="1" i="1" dirty="0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r>
              <a:rPr lang="de-DE" dirty="0"/>
              <a:t>13.04.2017</a:t>
            </a:r>
            <a:endParaRPr lang="de-DE" noProof="0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C9DBB0FE-DCDB-481A-8350-16885091CD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265264"/>
              </p:ext>
            </p:extLst>
          </p:nvPr>
        </p:nvGraphicFramePr>
        <p:xfrm>
          <a:off x="590350" y="302367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rme en L 4">
            <a:extLst>
              <a:ext uri="{FF2B5EF4-FFF2-40B4-BE49-F238E27FC236}">
                <a16:creationId xmlns:a16="http://schemas.microsoft.com/office/drawing/2014/main" id="{7893049B-625C-48E3-B975-3E38E6265857}"/>
              </a:ext>
            </a:extLst>
          </p:cNvPr>
          <p:cNvSpPr/>
          <p:nvPr/>
        </p:nvSpPr>
        <p:spPr>
          <a:xfrm rot="5400000">
            <a:off x="7230953" y="2748597"/>
            <a:ext cx="1139501" cy="1896104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C939ED0D-BB7F-4145-BDF6-E2DDD7CC3C1B}"/>
              </a:ext>
            </a:extLst>
          </p:cNvPr>
          <p:cNvSpPr/>
          <p:nvPr/>
        </p:nvSpPr>
        <p:spPr>
          <a:xfrm>
            <a:off x="6363367" y="3267508"/>
            <a:ext cx="322983" cy="322983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C27DA6B-90FE-4272-A915-5D7CCC2D4FA0}"/>
              </a:ext>
            </a:extLst>
          </p:cNvPr>
          <p:cNvSpPr txBox="1"/>
          <p:nvPr/>
        </p:nvSpPr>
        <p:spPr>
          <a:xfrm>
            <a:off x="7115175" y="3428999"/>
            <a:ext cx="15525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Arrêté</a:t>
            </a:r>
          </a:p>
        </p:txBody>
      </p:sp>
    </p:spTree>
    <p:extLst>
      <p:ext uri="{BB962C8B-B14F-4D97-AF65-F5344CB8AC3E}">
        <p14:creationId xmlns:p14="http://schemas.microsoft.com/office/powerpoint/2010/main" val="292228799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14.12.2017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6836" y="1291984"/>
            <a:ext cx="7776000" cy="61792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Actualités: </a:t>
            </a:r>
            <a:r>
              <a:rPr lang="fr-FR" sz="2000" b="1" dirty="0">
                <a:solidFill>
                  <a:srgbClr val="C00000"/>
                </a:solidFill>
              </a:rPr>
              <a:t>2</a:t>
            </a:r>
            <a:r>
              <a:rPr lang="fr-FR" sz="2000" b="1" baseline="30000" dirty="0">
                <a:solidFill>
                  <a:srgbClr val="C00000"/>
                </a:solidFill>
              </a:rPr>
              <a:t>ième</a:t>
            </a:r>
            <a:r>
              <a:rPr lang="fr-FR" sz="2000" b="1" dirty="0">
                <a:solidFill>
                  <a:srgbClr val="C00000"/>
                </a:solidFill>
              </a:rPr>
              <a:t> </a:t>
            </a:r>
            <a:r>
              <a:rPr lang="fr-FR" sz="2000" b="1" u="sng" dirty="0">
                <a:solidFill>
                  <a:srgbClr val="C00000"/>
                </a:solidFill>
              </a:rPr>
              <a:t>round</a:t>
            </a:r>
            <a:r>
              <a:rPr lang="fr-FR" sz="2000" b="1" dirty="0">
                <a:solidFill>
                  <a:srgbClr val="C00000"/>
                </a:solidFill>
              </a:rPr>
              <a:t> des IPV raccordées au réseau HTA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6DCCF11-97D5-485C-84DA-13C4260E640C}"/>
              </a:ext>
            </a:extLst>
          </p:cNvPr>
          <p:cNvSpPr txBox="1"/>
          <p:nvPr/>
        </p:nvSpPr>
        <p:spPr>
          <a:xfrm>
            <a:off x="679155" y="1909912"/>
            <a:ext cx="8079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Commission CTER </a:t>
            </a:r>
            <a:r>
              <a:rPr lang="fr-FR" dirty="0">
                <a:solidFill>
                  <a:schemeClr val="accent1"/>
                </a:solidFill>
              </a:rPr>
              <a:t>24 Aout 2017</a:t>
            </a: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Arreté N°4590-2017 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74D7096-D5E1-4E5F-99B8-3C8550C52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865232"/>
              </p:ext>
            </p:extLst>
          </p:nvPr>
        </p:nvGraphicFramePr>
        <p:xfrm>
          <a:off x="465825" y="2422867"/>
          <a:ext cx="8293163" cy="39502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5021">
                  <a:extLst>
                    <a:ext uri="{9D8B030D-6E8A-4147-A177-3AD203B41FA5}">
                      <a16:colId xmlns:a16="http://schemas.microsoft.com/office/drawing/2014/main" val="992036460"/>
                    </a:ext>
                  </a:extLst>
                </a:gridCol>
                <a:gridCol w="2224828">
                  <a:extLst>
                    <a:ext uri="{9D8B030D-6E8A-4147-A177-3AD203B41FA5}">
                      <a16:colId xmlns:a16="http://schemas.microsoft.com/office/drawing/2014/main" val="4154786337"/>
                    </a:ext>
                  </a:extLst>
                </a:gridCol>
                <a:gridCol w="1927346">
                  <a:extLst>
                    <a:ext uri="{9D8B030D-6E8A-4147-A177-3AD203B41FA5}">
                      <a16:colId xmlns:a16="http://schemas.microsoft.com/office/drawing/2014/main" val="3462971125"/>
                    </a:ext>
                  </a:extLst>
                </a:gridCol>
                <a:gridCol w="1996055">
                  <a:extLst>
                    <a:ext uri="{9D8B030D-6E8A-4147-A177-3AD203B41FA5}">
                      <a16:colId xmlns:a16="http://schemas.microsoft.com/office/drawing/2014/main" val="1342629929"/>
                    </a:ext>
                  </a:extLst>
                </a:gridCol>
                <a:gridCol w="1749913">
                  <a:extLst>
                    <a:ext uri="{9D8B030D-6E8A-4147-A177-3AD203B41FA5}">
                      <a16:colId xmlns:a16="http://schemas.microsoft.com/office/drawing/2014/main" val="4168308683"/>
                    </a:ext>
                  </a:extLst>
                </a:gridCol>
              </a:tblGrid>
              <a:tr h="188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N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</a:rPr>
                        <a:t>Nom de l’auto-producteur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Ville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Référence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Puissance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4339476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Lycée Farhat </a:t>
                      </a:r>
                      <a:r>
                        <a:rPr lang="fr-FR" sz="1100" dirty="0" err="1">
                          <a:effectLst/>
                        </a:rPr>
                        <a:t>Hached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Sfax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838370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13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5450438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</a:t>
                      </a:r>
                      <a:r>
                        <a:rPr lang="fr-FR" sz="1100" dirty="0" err="1">
                          <a:effectLst/>
                        </a:rPr>
                        <a:t>Tasmide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Mannouba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285065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65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7070347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Hérités Ali </a:t>
                      </a:r>
                      <a:r>
                        <a:rPr lang="fr-FR" sz="1100" dirty="0" err="1">
                          <a:effectLst/>
                        </a:rPr>
                        <a:t>Sfar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Tunis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008540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37.8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8547747"/>
                  </a:ext>
                </a:extLst>
              </a:tr>
              <a:tr h="189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Agricole Sidi </a:t>
                      </a:r>
                      <a:r>
                        <a:rPr lang="fr-FR" sz="1100" dirty="0" err="1">
                          <a:effectLst/>
                        </a:rPr>
                        <a:t>Outhmen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Mannouba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285387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99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922192"/>
                  </a:ext>
                </a:extLst>
              </a:tr>
              <a:tr h="316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réfrégération Dagdoug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Sfax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862760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27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6928945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Henkel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Sfax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869040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92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3096321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SORETOL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Sfax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894650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176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3613962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Poulailler </a:t>
                      </a:r>
                      <a:r>
                        <a:rPr lang="fr-FR" sz="1100" dirty="0" err="1">
                          <a:effectLst/>
                        </a:rPr>
                        <a:t>Ons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Gabès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894500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26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5596551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Poulailler El Majd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Gabès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894500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23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2821768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EMNA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Nabeul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369005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150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7773622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11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City Meuble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Sfax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850160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70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740174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12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Mas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Sfax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852006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182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0830089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13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Scté </a:t>
                      </a:r>
                      <a:r>
                        <a:rPr lang="fr-FR" sz="1100" dirty="0" err="1">
                          <a:effectLst/>
                        </a:rPr>
                        <a:t>Ezdihar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Sfax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853110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6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2443787"/>
                  </a:ext>
                </a:extLst>
              </a:tr>
              <a:tr h="19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14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Scté Ezdihar Hjag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Sfax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853140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30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541874"/>
                  </a:ext>
                </a:extLst>
              </a:tr>
              <a:tr h="4782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15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Ecole Supérieure des organismes industriels de Gabes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Gabès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En cours de construction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27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4879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91095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8EB616-4973-4CDF-960E-5B6490A58B8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14.12.2017</a:t>
            </a:fld>
            <a:endParaRPr lang="de-DE" noProof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32EBA07-72EE-4C51-A09B-E2173057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90" y="1291984"/>
            <a:ext cx="7998593" cy="642694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Actualités: </a:t>
            </a:r>
            <a:r>
              <a:rPr lang="fr-FR" sz="2000" dirty="0"/>
              <a:t>Conférence: “l’accélération de la mise en œuvre des </a:t>
            </a:r>
            <a:r>
              <a:rPr lang="fr-FR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projets d’énergies renouvelables</a:t>
            </a:r>
            <a:r>
              <a:rPr lang="fr-FR" sz="2000" dirty="0"/>
              <a:t>” </a:t>
            </a:r>
            <a:r>
              <a:rPr lang="fr-FR" sz="2000" b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7,8 Décembre 2017</a:t>
            </a:r>
            <a:br>
              <a:rPr lang="fr-FR" sz="2000" dirty="0"/>
            </a:br>
            <a:endParaRPr lang="de-DE" b="1" dirty="0">
              <a:solidFill>
                <a:srgbClr val="C00000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A656936-1E6E-4E0A-8419-609E0D52E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37" y="2881163"/>
            <a:ext cx="4494352" cy="2643737"/>
          </a:xfrm>
          <a:prstGeom prst="rect">
            <a:avLst/>
          </a:prstGeom>
        </p:spPr>
      </p:pic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6308EE71-84ED-47CD-AF0A-5701A2472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515092"/>
              </p:ext>
            </p:extLst>
          </p:nvPr>
        </p:nvGraphicFramePr>
        <p:xfrm>
          <a:off x="5143500" y="2503171"/>
          <a:ext cx="3683213" cy="3308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213">
                  <a:extLst>
                    <a:ext uri="{9D8B030D-6E8A-4147-A177-3AD203B41FA5}">
                      <a16:colId xmlns:a16="http://schemas.microsoft.com/office/drawing/2014/main" val="899229385"/>
                    </a:ext>
                  </a:extLst>
                </a:gridCol>
              </a:tblGrid>
              <a:tr h="311876">
                <a:tc>
                  <a:txBody>
                    <a:bodyPr/>
                    <a:lstStyle/>
                    <a:p>
                      <a:pPr algn="ctr"/>
                      <a:r>
                        <a:rPr lang="fr-FR" sz="16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Principaux volets 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490603"/>
                  </a:ext>
                </a:extLst>
              </a:tr>
              <a:tr h="992334">
                <a:tc>
                  <a:txBody>
                    <a:bodyPr/>
                    <a:lstStyle/>
                    <a:p>
                      <a:pPr algn="ctr"/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 cadre réglementaire et institutionnel régissant les énergies renouvelables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194388"/>
                  </a:ext>
                </a:extLst>
              </a:tr>
              <a:tr h="3140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gouvernance du Plan Solaire Tunisien</a:t>
                      </a:r>
                    </a:p>
                    <a:p>
                      <a:pPr algn="ctr"/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088697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défis et opportunités du système électrique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294461"/>
                  </a:ext>
                </a:extLst>
              </a:tr>
              <a:tr h="3349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 financement du Plan Solaire Tunisien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312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79497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-1299741" y="8390005"/>
            <a:ext cx="1110341" cy="223976"/>
          </a:xfrm>
        </p:spPr>
        <p:txBody>
          <a:bodyPr/>
          <a:lstStyle/>
          <a:p>
            <a:fld id="{9317A057-C766-48FB-B1EC-CC1898F04EF1}" type="datetime1">
              <a:rPr lang="de-DE" noProof="0" smtClean="0"/>
              <a:t>14.12.2017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6836" y="1291984"/>
            <a:ext cx="7776000" cy="61792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Actualités: </a:t>
            </a:r>
            <a:r>
              <a:rPr lang="fr-FR" sz="2000" b="1" dirty="0">
                <a:solidFill>
                  <a:srgbClr val="C00000"/>
                </a:solidFill>
              </a:rPr>
              <a:t>7</a:t>
            </a:r>
            <a:r>
              <a:rPr lang="fr-FR" sz="2000" b="1" baseline="30000" dirty="0">
                <a:solidFill>
                  <a:srgbClr val="C00000"/>
                </a:solidFill>
              </a:rPr>
              <a:t>ième</a:t>
            </a:r>
            <a:r>
              <a:rPr lang="fr-FR" sz="2000" b="1" dirty="0">
                <a:solidFill>
                  <a:srgbClr val="C00000"/>
                </a:solidFill>
              </a:rPr>
              <a:t> Journée Tuniso-allmande de l’énergie</a:t>
            </a:r>
            <a:br>
              <a:rPr lang="fr-FR" sz="1100" b="1" dirty="0">
                <a:solidFill>
                  <a:srgbClr val="C00000"/>
                </a:solidFill>
              </a:rPr>
            </a:br>
            <a:br>
              <a:rPr lang="fr-FR" sz="1100" b="1" dirty="0">
                <a:solidFill>
                  <a:srgbClr val="C00000"/>
                </a:solidFill>
              </a:rPr>
            </a:br>
            <a:r>
              <a:rPr lang="fr-FR" sz="1200" u="sng" dirty="0">
                <a:hlinkClick r:id="rId3"/>
              </a:rPr>
              <a:t>https://energypedia.info/wiki/Seventh_German-Tunisian_Energy_Day#Presentations</a:t>
            </a:r>
            <a:br>
              <a:rPr lang="fr-FR" sz="1200" dirty="0"/>
            </a:b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A3F6DD-4A94-4173-A516-0539B02A4B54}"/>
              </a:ext>
            </a:extLst>
          </p:cNvPr>
          <p:cNvSpPr/>
          <p:nvPr/>
        </p:nvSpPr>
        <p:spPr>
          <a:xfrm>
            <a:off x="134753" y="2118132"/>
            <a:ext cx="8523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Le Secrétariat du Partenariat </a:t>
            </a:r>
            <a:r>
              <a:rPr lang="fr-FR" sz="1600" dirty="0" err="1"/>
              <a:t>tuniso</a:t>
            </a:r>
            <a:r>
              <a:rPr lang="fr-FR" sz="1600" dirty="0"/>
              <a:t>-allemand de l’énergie, mis en œuvre par la GIZ, a organisé </a:t>
            </a:r>
            <a:r>
              <a:rPr lang="fr-FR" sz="1600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29 novembre 2017</a:t>
            </a:r>
            <a:r>
              <a:rPr lang="fr-FR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1600" dirty="0"/>
              <a:t>la 7ème Journée </a:t>
            </a:r>
            <a:r>
              <a:rPr lang="fr-FR" sz="1600" dirty="0" err="1"/>
              <a:t>tuniso</a:t>
            </a:r>
            <a:r>
              <a:rPr lang="fr-FR" sz="1600" dirty="0"/>
              <a:t>-allemande de l'énergie autour du thème de « </a:t>
            </a:r>
            <a:r>
              <a:rPr lang="fr-FR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Promouvoir la transition énergétique – outils et technologies 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7E78F03-57B9-441F-8220-3CA1202085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56" y="3239706"/>
            <a:ext cx="4047955" cy="303596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FDA7C69-7C3D-408A-8B51-BDE7733AC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09" y="3043189"/>
            <a:ext cx="2667000" cy="1714500"/>
          </a:xfrm>
          <a:prstGeom prst="rect">
            <a:avLst/>
          </a:prstGeom>
        </p:spPr>
      </p:pic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01912863-1898-487E-BF7D-996BD44A64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96706"/>
              </p:ext>
            </p:extLst>
          </p:nvPr>
        </p:nvGraphicFramePr>
        <p:xfrm>
          <a:off x="4998720" y="5420361"/>
          <a:ext cx="393352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762">
                  <a:extLst>
                    <a:ext uri="{9D8B030D-6E8A-4147-A177-3AD203B41FA5}">
                      <a16:colId xmlns:a16="http://schemas.microsoft.com/office/drawing/2014/main" val="3456598232"/>
                    </a:ext>
                  </a:extLst>
                </a:gridCol>
                <a:gridCol w="1966762">
                  <a:extLst>
                    <a:ext uri="{9D8B030D-6E8A-4147-A177-3AD203B41FA5}">
                      <a16:colId xmlns:a16="http://schemas.microsoft.com/office/drawing/2014/main" val="3783930512"/>
                    </a:ext>
                  </a:extLst>
                </a:gridCol>
              </a:tblGrid>
              <a:tr h="2690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STEG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Privée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708035"/>
                  </a:ext>
                </a:extLst>
              </a:tr>
              <a:tr h="2690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régions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&gt;70 demandes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52276"/>
                  </a:ext>
                </a:extLst>
              </a:tr>
              <a:tr h="26906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300 </a:t>
                      </a:r>
                      <a:r>
                        <a:rPr lang="fr-FR" dirty="0" err="1"/>
                        <a:t>Mwc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1Mwc  et 10 </a:t>
                      </a:r>
                      <a:r>
                        <a:rPr lang="fr-FR" dirty="0" err="1"/>
                        <a:t>Mwc</a:t>
                      </a:r>
                      <a:r>
                        <a:rPr lang="fr-FR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253793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B063DFCB-DF5A-4320-B366-951AFEF2A62C}"/>
              </a:ext>
            </a:extLst>
          </p:cNvPr>
          <p:cNvSpPr txBox="1"/>
          <p:nvPr/>
        </p:nvSpPr>
        <p:spPr>
          <a:xfrm>
            <a:off x="5861785" y="4937760"/>
            <a:ext cx="2271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Centrales PV</a:t>
            </a:r>
          </a:p>
        </p:txBody>
      </p:sp>
    </p:spTree>
    <p:extLst>
      <p:ext uri="{BB962C8B-B14F-4D97-AF65-F5344CB8AC3E}">
        <p14:creationId xmlns:p14="http://schemas.microsoft.com/office/powerpoint/2010/main" val="173486962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14.12.2017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D2C3747D-07AC-44A0-A7B9-F7D8B9A6A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836" y="1291984"/>
            <a:ext cx="7776000" cy="61792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Actualités: </a:t>
            </a:r>
            <a:r>
              <a:rPr lang="fr-FR" sz="2000" b="1" dirty="0">
                <a:solidFill>
                  <a:srgbClr val="C00000"/>
                </a:solidFill>
              </a:rPr>
              <a:t>7</a:t>
            </a:r>
            <a:r>
              <a:rPr lang="fr-FR" sz="2000" b="1" baseline="30000" dirty="0">
                <a:solidFill>
                  <a:srgbClr val="C00000"/>
                </a:solidFill>
              </a:rPr>
              <a:t>ième</a:t>
            </a:r>
            <a:r>
              <a:rPr lang="fr-FR" sz="2000" b="1" dirty="0">
                <a:solidFill>
                  <a:srgbClr val="C00000"/>
                </a:solidFill>
              </a:rPr>
              <a:t> Journée </a:t>
            </a:r>
            <a:r>
              <a:rPr lang="fr-FR" sz="2000" b="1" dirty="0" err="1">
                <a:solidFill>
                  <a:srgbClr val="C00000"/>
                </a:solidFill>
              </a:rPr>
              <a:t>Tuniso-allmende</a:t>
            </a:r>
            <a:r>
              <a:rPr lang="fr-FR" sz="2000" b="1" dirty="0">
                <a:solidFill>
                  <a:srgbClr val="C00000"/>
                </a:solidFill>
              </a:rPr>
              <a:t> de l’énergie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031CB1-3196-4621-9C86-86FC2D140C25}"/>
              </a:ext>
            </a:extLst>
          </p:cNvPr>
          <p:cNvSpPr txBox="1"/>
          <p:nvPr/>
        </p:nvSpPr>
        <p:spPr>
          <a:xfrm>
            <a:off x="679155" y="2050181"/>
            <a:ext cx="77814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ym typeface="Wingdings" panose="05000000000000000000" pitchFamily="2" charset="2"/>
              </a:rPr>
              <a:t>Nouvelle Procédure pour les IPV moyenne tension</a:t>
            </a:r>
            <a:endParaRPr lang="fr-FR" dirty="0"/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0AFC30F1-AECB-4B25-8367-2E1C51895A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5654612"/>
              </p:ext>
            </p:extLst>
          </p:nvPr>
        </p:nvGraphicFramePr>
        <p:xfrm>
          <a:off x="526836" y="2904582"/>
          <a:ext cx="7645012" cy="3091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Ellipse 15">
            <a:extLst>
              <a:ext uri="{FF2B5EF4-FFF2-40B4-BE49-F238E27FC236}">
                <a16:creationId xmlns:a16="http://schemas.microsoft.com/office/drawing/2014/main" id="{FCD211AF-EC91-488A-B7AA-2CEDAFEAF36C}"/>
              </a:ext>
            </a:extLst>
          </p:cNvPr>
          <p:cNvSpPr/>
          <p:nvPr/>
        </p:nvSpPr>
        <p:spPr bwMode="auto">
          <a:xfrm>
            <a:off x="3370495" y="2689353"/>
            <a:ext cx="2088682" cy="571156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dirty="0">
                <a:solidFill>
                  <a:schemeClr val="tx1"/>
                </a:solidFill>
              </a:rPr>
              <a:t>Accord préliminaire de raccordement</a:t>
            </a:r>
          </a:p>
        </p:txBody>
      </p:sp>
    </p:spTree>
    <p:extLst>
      <p:ext uri="{BB962C8B-B14F-4D97-AF65-F5344CB8AC3E}">
        <p14:creationId xmlns:p14="http://schemas.microsoft.com/office/powerpoint/2010/main" val="2326425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ED18E32E-D96E-474E-85E6-54976C3CF091}"/>
              </a:ext>
            </a:extLst>
          </p:cNvPr>
          <p:cNvSpPr/>
          <p:nvPr/>
        </p:nvSpPr>
        <p:spPr bwMode="auto">
          <a:xfrm>
            <a:off x="3301465" y="2088682"/>
            <a:ext cx="2377440" cy="148229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r>
              <a:rPr lang="de-DE" dirty="0"/>
              <a:t>13.04.2017</a:t>
            </a:r>
            <a:endParaRPr lang="de-DE" noProof="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7B8AD1A-15E5-4DE3-9C76-572A331E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836" y="1291984"/>
            <a:ext cx="7776000" cy="61792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Actualités: </a:t>
            </a:r>
            <a:r>
              <a:rPr lang="fr-FR" sz="2000" b="1" dirty="0">
                <a:solidFill>
                  <a:srgbClr val="C00000"/>
                </a:solidFill>
              </a:rPr>
              <a:t>Décret Gouvernemental N° 983 du 26 Juillet 2017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70D648E-0F0D-46AF-A34B-B51CB04CC690}"/>
              </a:ext>
            </a:extLst>
          </p:cNvPr>
          <p:cNvSpPr txBox="1"/>
          <p:nvPr/>
        </p:nvSpPr>
        <p:spPr>
          <a:xfrm>
            <a:off x="3619099" y="2310063"/>
            <a:ext cx="28202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FTE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5C9C271-4176-4323-B8AA-0C031B89C222}"/>
              </a:ext>
            </a:extLst>
          </p:cNvPr>
          <p:cNvSpPr/>
          <p:nvPr/>
        </p:nvSpPr>
        <p:spPr bwMode="auto">
          <a:xfrm>
            <a:off x="1018249" y="4106783"/>
            <a:ext cx="1912612" cy="73263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dirty="0"/>
              <a:t>Lignes de crédit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99E1DE8-B2E4-45B2-8ABE-0D6AEE0A46D7}"/>
              </a:ext>
            </a:extLst>
          </p:cNvPr>
          <p:cNvSpPr/>
          <p:nvPr/>
        </p:nvSpPr>
        <p:spPr bwMode="auto">
          <a:xfrm>
            <a:off x="6049509" y="4149917"/>
            <a:ext cx="2076242" cy="57736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dirty="0"/>
              <a:t>Subventions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0F11E85-2B95-44F7-9403-D1308333E52D}"/>
              </a:ext>
            </a:extLst>
          </p:cNvPr>
          <p:cNvSpPr/>
          <p:nvPr/>
        </p:nvSpPr>
        <p:spPr bwMode="auto">
          <a:xfrm>
            <a:off x="3533879" y="4124036"/>
            <a:ext cx="1926642" cy="57736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dirty="0"/>
              <a:t>Primes</a:t>
            </a:r>
          </a:p>
        </p:txBody>
      </p:sp>
    </p:spTree>
    <p:extLst>
      <p:ext uri="{BB962C8B-B14F-4D97-AF65-F5344CB8AC3E}">
        <p14:creationId xmlns:p14="http://schemas.microsoft.com/office/powerpoint/2010/main" val="363538641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14.12.2017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14914" y="2839946"/>
            <a:ext cx="6352672" cy="1520297"/>
          </a:xfrm>
        </p:spPr>
        <p:txBody>
          <a:bodyPr/>
          <a:lstStyle/>
          <a:p>
            <a:pPr algn="ctr"/>
            <a:r>
              <a:rPr lang="fr-FR" sz="3600" b="1" dirty="0">
                <a:solidFill>
                  <a:srgbClr val="C00000"/>
                </a:solidFill>
              </a:rPr>
              <a:t>Retour sur les résultats du  Brainstorming  TRES 9</a:t>
            </a:r>
            <a:br>
              <a:rPr lang="fr-FR" sz="3600" b="1" dirty="0">
                <a:solidFill>
                  <a:srgbClr val="C00000"/>
                </a:solidFill>
              </a:rPr>
            </a:br>
            <a:br>
              <a:rPr lang="fr-FR" sz="3600" b="1" dirty="0">
                <a:solidFill>
                  <a:srgbClr val="C00000"/>
                </a:solidFill>
              </a:rPr>
            </a:br>
            <a:r>
              <a:rPr lang="fr-FR" sz="3600" b="1" dirty="0">
                <a:solidFill>
                  <a:srgbClr val="C00000"/>
                </a:solidFill>
              </a:rPr>
              <a:t>(</a:t>
            </a:r>
            <a:r>
              <a:rPr lang="fr-FR" b="1" dirty="0">
                <a:solidFill>
                  <a:srgbClr val="C00000"/>
                </a:solidFill>
              </a:rPr>
              <a:t>suivez SVP le plan d’action distribué</a:t>
            </a:r>
            <a:r>
              <a:rPr lang="fr-FR" sz="3600" b="1" dirty="0">
                <a:solidFill>
                  <a:srgbClr val="C00000"/>
                </a:solidFill>
              </a:rPr>
              <a:t>)</a:t>
            </a:r>
            <a:endParaRPr lang="de-DE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678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>
            <a:extLst>
              <a:ext uri="{FF2B5EF4-FFF2-40B4-BE49-F238E27FC236}">
                <a16:creationId xmlns:a16="http://schemas.microsoft.com/office/drawing/2014/main" id="{1F5F62A4-A2DA-4F2D-834F-4F0F85BEC0D0}"/>
              </a:ext>
            </a:extLst>
          </p:cNvPr>
          <p:cNvSpPr/>
          <p:nvPr/>
        </p:nvSpPr>
        <p:spPr bwMode="auto">
          <a:xfrm>
            <a:off x="627399" y="5607171"/>
            <a:ext cx="1184151" cy="498443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72187C3-2B93-4273-BF21-59D359F01BA3}"/>
              </a:ext>
            </a:extLst>
          </p:cNvPr>
          <p:cNvSpPr/>
          <p:nvPr/>
        </p:nvSpPr>
        <p:spPr bwMode="auto">
          <a:xfrm>
            <a:off x="1983181" y="5795974"/>
            <a:ext cx="1234471" cy="7332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14.12.2017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C11F8E9-F59B-404B-BF06-CF7E19DB0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6753"/>
              </p:ext>
            </p:extLst>
          </p:nvPr>
        </p:nvGraphicFramePr>
        <p:xfrm>
          <a:off x="751590" y="1939058"/>
          <a:ext cx="7775575" cy="405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5575">
                  <a:extLst>
                    <a:ext uri="{9D8B030D-6E8A-4147-A177-3AD203B41FA5}">
                      <a16:colId xmlns:a16="http://schemas.microsoft.com/office/drawing/2014/main" val="1122829261"/>
                    </a:ext>
                  </a:extLst>
                </a:gridCol>
              </a:tblGrid>
              <a:tr h="405440">
                <a:tc>
                  <a:txBody>
                    <a:bodyPr/>
                    <a:lstStyle/>
                    <a:p>
                      <a:pPr marL="344805" marR="113030" algn="ctr">
                        <a:lnSpc>
                          <a:spcPts val="102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effectLst/>
                        </a:rPr>
                        <a:t>Discussion autour des prochaines activités </a:t>
                      </a:r>
                      <a:endParaRPr lang="fr-FR" sz="3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353245245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44C3D338-2E1B-454C-93ED-6522E2AF3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11" y="2924359"/>
            <a:ext cx="4169435" cy="250166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FC6DF6C-6B7F-41F3-9261-D1BB07C76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92" y="2637793"/>
            <a:ext cx="3502325" cy="350232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552A8D1-76BE-4C6B-9C0C-38BE9C156E94}"/>
              </a:ext>
            </a:extLst>
          </p:cNvPr>
          <p:cNvSpPr txBox="1"/>
          <p:nvPr/>
        </p:nvSpPr>
        <p:spPr>
          <a:xfrm>
            <a:off x="679155" y="5555343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RMS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C54806-CC29-4519-A6C9-3CB95D48D7E3}"/>
              </a:ext>
            </a:extLst>
          </p:cNvPr>
          <p:cNvSpPr/>
          <p:nvPr/>
        </p:nvSpPr>
        <p:spPr>
          <a:xfrm>
            <a:off x="1974555" y="5866903"/>
            <a:ext cx="1256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SFAX</a:t>
            </a:r>
          </a:p>
        </p:txBody>
      </p:sp>
    </p:spTree>
    <p:extLst>
      <p:ext uri="{BB962C8B-B14F-4D97-AF65-F5344CB8AC3E}">
        <p14:creationId xmlns:p14="http://schemas.microsoft.com/office/powerpoint/2010/main" val="204221124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8211</TotalTime>
  <Words>482</Words>
  <Application>Microsoft Office PowerPoint</Application>
  <PresentationFormat>Affichage à l'écran (4:3)</PresentationFormat>
  <Paragraphs>157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Wingdings</vt:lpstr>
      <vt:lpstr>GIZ_Banner_Kopfzeile-Ausland (3)</vt:lpstr>
      <vt:lpstr>10ème Table Ronde Energie Solaire  Mise à jour des cadres incitatifs, réglementaire et administratif des IPVs  TRES Sfax, le 12 décembre 2017 Emna Gaddour Sallem; Experte en Energie-GIZ/RMS  </vt:lpstr>
      <vt:lpstr>Actualités</vt:lpstr>
      <vt:lpstr>Actualités: 2ième round des IPV raccordées au réseau HTA</vt:lpstr>
      <vt:lpstr>Actualités: Conférence: “l’accélération de la mise en œuvre des projets d’énergies renouvelables” 7,8 Décembre 2017 </vt:lpstr>
      <vt:lpstr>Actualités: 7ième Journée Tuniso-allmande de l’énergie  https://energypedia.info/wiki/Seventh_German-Tunisian_Energy_Day#Presentations </vt:lpstr>
      <vt:lpstr>Actualités: 7ième Journée Tuniso-allmende de l’énergie</vt:lpstr>
      <vt:lpstr>Actualités: Décret Gouvernemental N° 983 du 26 Juillet 2017</vt:lpstr>
      <vt:lpstr>Retour sur les résultats du  Brainstorming  TRES 9  (suivez SVP le plan d’action distribué)</vt:lpstr>
      <vt:lpstr>Présentation PowerPoint</vt:lpstr>
      <vt:lpstr>Présentation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Emna Gaddour</cp:lastModifiedBy>
  <cp:revision>628</cp:revision>
  <cp:lastPrinted>2016-05-18T12:07:35Z</cp:lastPrinted>
  <dcterms:created xsi:type="dcterms:W3CDTF">2013-09-05T11:54:56Z</dcterms:created>
  <dcterms:modified xsi:type="dcterms:W3CDTF">2017-12-14T12:21:12Z</dcterms:modified>
</cp:coreProperties>
</file>